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8" r:id="rId5"/>
  </p:sldMasterIdLst>
  <p:notesMasterIdLst>
    <p:notesMasterId r:id="rId52"/>
  </p:notesMasterIdLst>
  <p:sldIdLst>
    <p:sldId id="263" r:id="rId6"/>
    <p:sldId id="1889" r:id="rId7"/>
    <p:sldId id="1862" r:id="rId8"/>
    <p:sldId id="1565" r:id="rId9"/>
    <p:sldId id="1820" r:id="rId10"/>
    <p:sldId id="1650" r:id="rId11"/>
    <p:sldId id="1622" r:id="rId12"/>
    <p:sldId id="1623" r:id="rId13"/>
    <p:sldId id="1624" r:id="rId14"/>
    <p:sldId id="1370" r:id="rId15"/>
    <p:sldId id="1625" r:id="rId16"/>
    <p:sldId id="1626" r:id="rId17"/>
    <p:sldId id="1627" r:id="rId18"/>
    <p:sldId id="681" r:id="rId19"/>
    <p:sldId id="1821" r:id="rId20"/>
    <p:sldId id="1373" r:id="rId21"/>
    <p:sldId id="1629" r:id="rId22"/>
    <p:sldId id="1628" r:id="rId23"/>
    <p:sldId id="1631" r:id="rId24"/>
    <p:sldId id="1632" r:id="rId25"/>
    <p:sldId id="861" r:id="rId26"/>
    <p:sldId id="1819" r:id="rId27"/>
    <p:sldId id="1643" r:id="rId28"/>
    <p:sldId id="1644" r:id="rId29"/>
    <p:sldId id="1633" r:id="rId30"/>
    <p:sldId id="1645" r:id="rId31"/>
    <p:sldId id="1646" r:id="rId32"/>
    <p:sldId id="1647" r:id="rId33"/>
    <p:sldId id="1635" r:id="rId34"/>
    <p:sldId id="1648" r:id="rId35"/>
    <p:sldId id="1649" r:id="rId36"/>
    <p:sldId id="1886" r:id="rId37"/>
    <p:sldId id="1887" r:id="rId38"/>
    <p:sldId id="1888" r:id="rId39"/>
    <p:sldId id="1808" r:id="rId40"/>
    <p:sldId id="1809" r:id="rId41"/>
    <p:sldId id="1637" r:id="rId42"/>
    <p:sldId id="1812" r:id="rId43"/>
    <p:sldId id="1639" r:id="rId44"/>
    <p:sldId id="1711" r:id="rId45"/>
    <p:sldId id="1822" r:id="rId46"/>
    <p:sldId id="1598" r:id="rId47"/>
    <p:sldId id="1818" r:id="rId48"/>
    <p:sldId id="1614" r:id="rId49"/>
    <p:sldId id="1864" r:id="rId50"/>
    <p:sldId id="1810" r:id="rId51"/>
  </p:sldIdLst>
  <p:sldSz cx="12192000" cy="6858000"/>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7685CAF-B6D4-6DCF-0FD8-66A1916DF3FC}" name="Sue Evans" initials="SE" userId="S::sue.evans@ncetm.org.uk::0ddcd6e4-1faa-45a0-b80c-15fcbfc1c4a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176F9A-9A7B-4BAE-AB3D-D4E4081F1126}" v="10" dt="2023-10-13T11:03:50.1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34452" autoAdjust="0"/>
  </p:normalViewPr>
  <p:slideViewPr>
    <p:cSldViewPr snapToGrid="0">
      <p:cViewPr varScale="1">
        <p:scale>
          <a:sx n="38" d="100"/>
          <a:sy n="38" d="100"/>
        </p:scale>
        <p:origin x="3354" y="4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presProps" Target="presProps.xml"/><Relationship Id="rId58" Type="http://schemas.microsoft.com/office/2018/10/relationships/authors" Target="author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microsoft.com/office/2015/10/relationships/revisionInfo" Target="revisionInfo.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a:lvl1pPr>
          </a:lstStyle>
          <a:p>
            <a:endParaRPr lang="en-GB"/>
          </a:p>
        </p:txBody>
      </p:sp>
      <p:sp>
        <p:nvSpPr>
          <p:cNvPr id="3" name="Date Placeholder 2"/>
          <p:cNvSpPr>
            <a:spLocks noGrp="1"/>
          </p:cNvSpPr>
          <p:nvPr>
            <p:ph type="dt" idx="1"/>
          </p:nvPr>
        </p:nvSpPr>
        <p:spPr>
          <a:xfrm>
            <a:off x="3902597" y="0"/>
            <a:ext cx="2985558" cy="502835"/>
          </a:xfrm>
          <a:prstGeom prst="rect">
            <a:avLst/>
          </a:prstGeom>
        </p:spPr>
        <p:txBody>
          <a:bodyPr vert="horz" lIns="96634" tIns="48317" rIns="96634" bIns="48317" rtlCol="0"/>
          <a:lstStyle>
            <a:lvl1pPr algn="r">
              <a:defRPr sz="1300"/>
            </a:lvl1pPr>
          </a:lstStyle>
          <a:p>
            <a:fld id="{47D2809E-40A1-4866-A948-1163FADA1B8D}" type="datetimeFigureOut">
              <a:rPr lang="en-GB" smtClean="0"/>
              <a:t>15/01/2026</a:t>
            </a:fld>
            <a:endParaRPr lang="en-GB"/>
          </a:p>
        </p:txBody>
      </p:sp>
      <p:sp>
        <p:nvSpPr>
          <p:cNvPr id="4" name="Slide Image Placeholder 3"/>
          <p:cNvSpPr>
            <a:spLocks noGrp="1" noRot="1" noChangeAspect="1"/>
          </p:cNvSpPr>
          <p:nvPr>
            <p:ph type="sldImg" idx="2"/>
          </p:nvPr>
        </p:nvSpPr>
        <p:spPr>
          <a:xfrm>
            <a:off x="438150" y="1252538"/>
            <a:ext cx="6013450" cy="3382962"/>
          </a:xfrm>
          <a:prstGeom prst="rect">
            <a:avLst/>
          </a:prstGeom>
          <a:noFill/>
          <a:ln w="12700">
            <a:solidFill>
              <a:prstClr val="black"/>
            </a:solidFill>
          </a:ln>
        </p:spPr>
        <p:txBody>
          <a:bodyPr vert="horz" lIns="96634" tIns="48317" rIns="96634" bIns="48317" rtlCol="0" anchor="ctr"/>
          <a:lstStyle/>
          <a:p>
            <a:endParaRPr lang="en-GB"/>
          </a:p>
        </p:txBody>
      </p:sp>
      <p:sp>
        <p:nvSpPr>
          <p:cNvPr id="5" name="Notes Placeholder 4"/>
          <p:cNvSpPr>
            <a:spLocks noGrp="1"/>
          </p:cNvSpPr>
          <p:nvPr>
            <p:ph type="body" sz="quarter" idx="3"/>
          </p:nvPr>
        </p:nvSpPr>
        <p:spPr>
          <a:xfrm>
            <a:off x="688975" y="4823034"/>
            <a:ext cx="5511800" cy="3946118"/>
          </a:xfrm>
          <a:prstGeom prst="rect">
            <a:avLst/>
          </a:prstGeom>
        </p:spPr>
        <p:txBody>
          <a:bodyPr vert="horz" lIns="96634" tIns="48317" rIns="96634" bIns="4831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9055"/>
            <a:ext cx="2985558" cy="502834"/>
          </a:xfrm>
          <a:prstGeom prst="rect">
            <a:avLst/>
          </a:prstGeom>
        </p:spPr>
        <p:txBody>
          <a:bodyPr vert="horz" lIns="96634" tIns="48317" rIns="96634" bIns="48317" rtlCol="0" anchor="b"/>
          <a:lstStyle>
            <a:lvl1pPr algn="l">
              <a:defRPr sz="1300"/>
            </a:lvl1pPr>
          </a:lstStyle>
          <a:p>
            <a:endParaRPr lang="en-GB"/>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4" tIns="48317" rIns="96634" bIns="48317" rtlCol="0" anchor="b"/>
          <a:lstStyle>
            <a:lvl1pPr algn="r">
              <a:defRPr sz="1300"/>
            </a:lvl1pPr>
          </a:lstStyle>
          <a:p>
            <a:fld id="{CC6E1C1B-3814-41A4-9183-6BD931A0EC2C}" type="slidenum">
              <a:rPr lang="en-GB" smtClean="0"/>
              <a:t>‹#›</a:t>
            </a:fld>
            <a:endParaRPr lang="en-GB"/>
          </a:p>
        </p:txBody>
      </p:sp>
    </p:spTree>
    <p:extLst>
      <p:ext uri="{BB962C8B-B14F-4D97-AF65-F5344CB8AC3E}">
        <p14:creationId xmlns:p14="http://schemas.microsoft.com/office/powerpoint/2010/main" val="34873756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ten minutes of the workshop are for parents only. It is to set the scene and offer the rationale for engaging with them in their children’s learning.</a:t>
            </a:r>
          </a:p>
          <a:p>
            <a:endParaRPr lang="en-GB" dirty="0"/>
          </a:p>
          <a:p>
            <a:r>
              <a:rPr lang="en-GB" dirty="0"/>
              <a:t>The first seven slides are designed for use with parents only. Their children should join them for the subitising activity on slide 10.</a:t>
            </a:r>
          </a:p>
          <a:p>
            <a:endParaRPr lang="en-GB" dirty="0"/>
          </a:p>
          <a:p>
            <a:r>
              <a:rPr lang="en-GB" dirty="0"/>
              <a:t>Most of the home learning resources will be introduced and ‘tried out’ in the live session with parents. So that you can do this, please have the following printed off/ready for use in the workshop:</a:t>
            </a:r>
          </a:p>
          <a:p>
            <a:endParaRPr lang="en-GB" dirty="0"/>
          </a:p>
          <a:p>
            <a:r>
              <a:rPr lang="en-GB" b="1" dirty="0"/>
              <a:t>Prior to attending, please inform grown-ups that they will need to bring an egg box (for 6 eggs) to the session. You could start collecting these in school in the weeks leading up to the workshop.</a:t>
            </a:r>
          </a:p>
          <a:p>
            <a:r>
              <a:rPr lang="en-GB" b="0" dirty="0"/>
              <a:t>An egg box for 6 eggs</a:t>
            </a:r>
          </a:p>
          <a:p>
            <a:r>
              <a:rPr lang="en-GB" b="0" dirty="0"/>
              <a:t>14 two-coloured counters (The children will need to keep these and take them home after the session)</a:t>
            </a:r>
          </a:p>
          <a:p>
            <a:r>
              <a:rPr lang="en-GB" b="0" dirty="0"/>
              <a:t>2 dice frames </a:t>
            </a:r>
          </a:p>
          <a:p>
            <a:r>
              <a:rPr lang="en-GB" b="0" dirty="0"/>
              <a:t>The digit cards for 6</a:t>
            </a:r>
          </a:p>
          <a:p>
            <a:r>
              <a:rPr lang="en-GB" b="0" dirty="0"/>
              <a:t>A large box of objects – enough for all children to have 6 each – cubes, pebbles, marbles, coloured counters etc. – NOTE: These need to fit into the spaces in the egg box</a:t>
            </a:r>
          </a:p>
          <a:p>
            <a:r>
              <a:rPr lang="en-GB" b="0" dirty="0"/>
              <a:t>Scissors – one pair for each supporting grown-up. These are for use in the session only and are not to be taken home.</a:t>
            </a:r>
          </a:p>
        </p:txBody>
      </p:sp>
      <p:sp>
        <p:nvSpPr>
          <p:cNvPr id="4" name="Slide Number Placeholder 3"/>
          <p:cNvSpPr>
            <a:spLocks noGrp="1"/>
          </p:cNvSpPr>
          <p:nvPr>
            <p:ph type="sldNum" sz="quarter" idx="5"/>
          </p:nvPr>
        </p:nvSpPr>
        <p:spPr/>
        <p:txBody>
          <a:bodyPr/>
          <a:lstStyle/>
          <a:p>
            <a:pPr defTabSz="966338">
              <a:defRPr/>
            </a:pPr>
            <a:fld id="{7E1910B0-7265-4237-B416-2AA1DC1D4374}" type="slidenum">
              <a:rPr lang="en-GB">
                <a:solidFill>
                  <a:prstClr val="black"/>
                </a:solidFill>
                <a:latin typeface="Calibri" panose="020F0502020204030204"/>
              </a:rPr>
              <a:pPr defTabSz="966338">
                <a:defRPr/>
              </a:pPr>
              <a:t>1</a:t>
            </a:fld>
            <a:endParaRPr lang="en-GB">
              <a:solidFill>
                <a:prstClr val="black"/>
              </a:solidFill>
              <a:latin typeface="Calibri" panose="020F0502020204030204"/>
            </a:endParaRPr>
          </a:p>
        </p:txBody>
      </p:sp>
    </p:spTree>
    <p:extLst>
      <p:ext uri="{BB962C8B-B14F-4D97-AF65-F5344CB8AC3E}">
        <p14:creationId xmlns:p14="http://schemas.microsoft.com/office/powerpoint/2010/main" val="10456114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338">
              <a:defRPr/>
            </a:pPr>
            <a:r>
              <a:rPr lang="en-GB" sz="1700" dirty="0"/>
              <a:t>Point out to parents that research proves that high quality teaching in school is key to raising attainment. But their role is also really important!</a:t>
            </a:r>
          </a:p>
          <a:p>
            <a:pPr defTabSz="966338">
              <a:defRPr/>
            </a:pPr>
            <a:r>
              <a:rPr lang="en-GB" sz="1700" dirty="0"/>
              <a:t>If parents understand how their children are being taught in school, then this can have a dramatic impact on children’s outcomes (and confidence), even in schools that are already successful.</a:t>
            </a:r>
          </a:p>
          <a:p>
            <a:endParaRPr lang="en-US" sz="1700" dirty="0"/>
          </a:p>
          <a:p>
            <a:endParaRPr lang="en-US" sz="1700" dirty="0"/>
          </a:p>
        </p:txBody>
      </p:sp>
      <p:sp>
        <p:nvSpPr>
          <p:cNvPr id="4" name="Slide Number Placeholder 3"/>
          <p:cNvSpPr>
            <a:spLocks noGrp="1"/>
          </p:cNvSpPr>
          <p:nvPr>
            <p:ph type="sldNum" sz="quarter" idx="5"/>
          </p:nvPr>
        </p:nvSpPr>
        <p:spPr/>
        <p:txBody>
          <a:bodyPr/>
          <a:lstStyle/>
          <a:p>
            <a:pPr defTabSz="966338">
              <a:defRPr/>
            </a:pPr>
            <a:fld id="{97A86206-00D2-486E-B9BD-12D79EACFB2E}" type="slidenum">
              <a:rPr lang="en-GB">
                <a:solidFill>
                  <a:prstClr val="black"/>
                </a:solidFill>
                <a:latin typeface="Calibri" panose="020F0502020204030204"/>
              </a:rPr>
              <a:pPr defTabSz="966338">
                <a:defRPr/>
              </a:pPr>
              <a:t>3</a:t>
            </a:fld>
            <a:endParaRPr lang="en-GB">
              <a:solidFill>
                <a:prstClr val="black"/>
              </a:solidFill>
              <a:latin typeface="Calibri" panose="020F0502020204030204"/>
            </a:endParaRPr>
          </a:p>
        </p:txBody>
      </p:sp>
    </p:spTree>
    <p:extLst>
      <p:ext uri="{BB962C8B-B14F-4D97-AF65-F5344CB8AC3E}">
        <p14:creationId xmlns:p14="http://schemas.microsoft.com/office/powerpoint/2010/main" val="3931081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MN Programme is a national programme which has been running for the past 3 years. It’s based on research into what is important in early maths education.</a:t>
            </a:r>
          </a:p>
          <a:p>
            <a:r>
              <a:rPr lang="en-GB" b="1" dirty="0"/>
              <a:t>‘Number sense’ includes lots of things; but Mastering Number at Home is only going to focus on these two.</a:t>
            </a:r>
          </a:p>
          <a:p>
            <a:r>
              <a:rPr lang="en-GB" dirty="0"/>
              <a:t>It is worth mentioning that the numbers your children will be using are smaller than what they do in their main maths lessons and at home, but we are purposefully focusing on smaller numbers so that the children can develop a deep understanding of numbers to develop that good number sense. </a:t>
            </a:r>
          </a:p>
        </p:txBody>
      </p:sp>
      <p:sp>
        <p:nvSpPr>
          <p:cNvPr id="4" name="Slide Number Placeholder 3"/>
          <p:cNvSpPr>
            <a:spLocks noGrp="1"/>
          </p:cNvSpPr>
          <p:nvPr>
            <p:ph type="sldNum" sz="quarter" idx="5"/>
          </p:nvPr>
        </p:nvSpPr>
        <p:spPr/>
        <p:txBody>
          <a:bodyPr/>
          <a:lstStyle/>
          <a:p>
            <a:pPr defTabSz="966338">
              <a:defRPr/>
            </a:pPr>
            <a:fld id="{7AB4449D-790E-4A81-AE8A-33C73B6E900B}" type="slidenum">
              <a:rPr lang="en-GB">
                <a:solidFill>
                  <a:prstClr val="black"/>
                </a:solidFill>
                <a:latin typeface="Calibri" panose="020F0502020204030204"/>
              </a:rPr>
              <a:pPr defTabSz="966338">
                <a:defRPr/>
              </a:pPr>
              <a:t>4</a:t>
            </a:fld>
            <a:endParaRPr lang="en-GB">
              <a:solidFill>
                <a:prstClr val="black"/>
              </a:solidFill>
              <a:latin typeface="Calibri" panose="020F0502020204030204"/>
            </a:endParaRPr>
          </a:p>
        </p:txBody>
      </p:sp>
    </p:spTree>
    <p:extLst>
      <p:ext uri="{BB962C8B-B14F-4D97-AF65-F5344CB8AC3E}">
        <p14:creationId xmlns:p14="http://schemas.microsoft.com/office/powerpoint/2010/main" val="2682499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Teachers can point out that the deeper understanding helps children in their learning later on in school. The example should be shared with parents.</a:t>
            </a:r>
          </a:p>
          <a:p>
            <a:r>
              <a:rPr lang="en-GB" dirty="0"/>
              <a:t>Children who develop good number sense in Early Years and Key Stage one are much more confident and capable in maths later on.</a:t>
            </a:r>
          </a:p>
        </p:txBody>
      </p:sp>
      <p:sp>
        <p:nvSpPr>
          <p:cNvPr id="4" name="Slide Number Placeholder 3"/>
          <p:cNvSpPr>
            <a:spLocks noGrp="1"/>
          </p:cNvSpPr>
          <p:nvPr>
            <p:ph type="sldNum" sz="quarter" idx="5"/>
          </p:nvPr>
        </p:nvSpPr>
        <p:spPr/>
        <p:txBody>
          <a:bodyPr/>
          <a:lstStyle/>
          <a:p>
            <a:pPr defTabSz="966338">
              <a:defRPr/>
            </a:pPr>
            <a:fld id="{7AB4449D-790E-4A81-AE8A-33C73B6E900B}" type="slidenum">
              <a:rPr lang="en-GB">
                <a:solidFill>
                  <a:prstClr val="black"/>
                </a:solidFill>
                <a:latin typeface="Calibri" panose="020F0502020204030204"/>
              </a:rPr>
              <a:pPr defTabSz="966338">
                <a:defRPr/>
              </a:pPr>
              <a:t>5</a:t>
            </a:fld>
            <a:endParaRPr lang="en-GB">
              <a:solidFill>
                <a:prstClr val="black"/>
              </a:solidFill>
              <a:latin typeface="Calibri" panose="020F0502020204030204"/>
            </a:endParaRPr>
          </a:p>
        </p:txBody>
      </p:sp>
    </p:spTree>
    <p:extLst>
      <p:ext uri="{BB962C8B-B14F-4D97-AF65-F5344CB8AC3E}">
        <p14:creationId xmlns:p14="http://schemas.microsoft.com/office/powerpoint/2010/main" val="22093157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are going to look at all the different ways of making six and seven – using lots of engaging activities and games.</a:t>
            </a:r>
          </a:p>
          <a:p>
            <a:r>
              <a:rPr lang="en-GB" dirty="0"/>
              <a:t>We want parents to realise that supporting this work can be easy and there are lots of opportunities to do this at home.</a:t>
            </a:r>
          </a:p>
          <a:p>
            <a:endParaRPr lang="en-GB" dirty="0"/>
          </a:p>
          <a:p>
            <a:r>
              <a:rPr lang="en-GB" dirty="0"/>
              <a:t>We will start with subitising, as it is the foundation for this learning and parents are unlikely to have seen/used it before so need to become familiar with how their children are composing the numbers.</a:t>
            </a:r>
          </a:p>
          <a:p>
            <a:endParaRPr lang="en-GB" dirty="0"/>
          </a:p>
          <a:p>
            <a:r>
              <a:rPr lang="en-US" dirty="0"/>
              <a:t>You might want to prompt adults to think about what we are meaning here by ‘numbers’. We’re not referring to the abstract symbols that are used to represent the numbers, we’re focusing on how many objects there are.</a:t>
            </a:r>
          </a:p>
          <a:p>
            <a:endParaRPr lang="en-GB" dirty="0"/>
          </a:p>
        </p:txBody>
      </p:sp>
      <p:sp>
        <p:nvSpPr>
          <p:cNvPr id="4" name="Slide Number Placeholder 3"/>
          <p:cNvSpPr>
            <a:spLocks noGrp="1"/>
          </p:cNvSpPr>
          <p:nvPr>
            <p:ph type="sldNum" sz="quarter" idx="5"/>
          </p:nvPr>
        </p:nvSpPr>
        <p:spPr/>
        <p:txBody>
          <a:bodyPr/>
          <a:lstStyle/>
          <a:p>
            <a:pPr defTabSz="966338">
              <a:defRPr/>
            </a:pPr>
            <a:fld id="{7AB4449D-790E-4A81-AE8A-33C73B6E900B}" type="slidenum">
              <a:rPr lang="en-GB">
                <a:solidFill>
                  <a:prstClr val="black"/>
                </a:solidFill>
                <a:latin typeface="Calibri" panose="020F0502020204030204"/>
              </a:rPr>
              <a:pPr defTabSz="966338">
                <a:defRPr/>
              </a:pPr>
              <a:t>6</a:t>
            </a:fld>
            <a:endParaRPr lang="en-GB">
              <a:solidFill>
                <a:prstClr val="black"/>
              </a:solidFill>
              <a:latin typeface="Calibri" panose="020F0502020204030204"/>
            </a:endParaRPr>
          </a:p>
        </p:txBody>
      </p:sp>
    </p:spTree>
    <p:extLst>
      <p:ext uri="{BB962C8B-B14F-4D97-AF65-F5344CB8AC3E}">
        <p14:creationId xmlns:p14="http://schemas.microsoft.com/office/powerpoint/2010/main" val="3605511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The children should now be invited to join their grown-ups.</a:t>
            </a:r>
          </a:p>
          <a:p>
            <a:endParaRPr lang="en-GB" b="1" dirty="0"/>
          </a:p>
          <a:p>
            <a:r>
              <a:rPr lang="en-GB" dirty="0"/>
              <a:t>Rather than explaining what subitising is, we are going to have a go at it.</a:t>
            </a:r>
          </a:p>
          <a:p>
            <a:endParaRPr lang="en-GB" dirty="0"/>
          </a:p>
          <a:p>
            <a:r>
              <a:rPr lang="en-GB" dirty="0"/>
              <a:t>In a moment, I will flash an image on the screen with some dots. Adult and child should agree how many dots there are - children can also use their fingers to show the amount.</a:t>
            </a:r>
          </a:p>
          <a:p>
            <a:endParaRPr lang="en-GB" dirty="0"/>
          </a:p>
          <a:p>
            <a:r>
              <a:rPr lang="en-GB" dirty="0"/>
              <a:t>Get your fast eyes ready, as it will only appear for a second or two.</a:t>
            </a:r>
          </a:p>
          <a:p>
            <a:endParaRPr lang="en-GB" b="1" dirty="0"/>
          </a:p>
          <a:p>
            <a:r>
              <a:rPr lang="en-GB" b="1" dirty="0"/>
              <a:t>Let’s have a go at ‘subitising’ – can you say how many things you can see?</a:t>
            </a:r>
          </a:p>
          <a:p>
            <a:endParaRPr lang="en-GB" b="1" dirty="0"/>
          </a:p>
          <a:p>
            <a:pPr defTabSz="966338">
              <a:defRPr/>
            </a:pPr>
            <a:r>
              <a:rPr lang="en-GB" dirty="0"/>
              <a:t>Show next slide for 2/3 seconds.</a:t>
            </a:r>
          </a:p>
        </p:txBody>
      </p:sp>
      <p:sp>
        <p:nvSpPr>
          <p:cNvPr id="4" name="Slide Number Placeholder 3"/>
          <p:cNvSpPr>
            <a:spLocks noGrp="1"/>
          </p:cNvSpPr>
          <p:nvPr>
            <p:ph type="sldNum" sz="quarter" idx="5"/>
          </p:nvPr>
        </p:nvSpPr>
        <p:spPr/>
        <p:txBody>
          <a:bodyPr/>
          <a:lstStyle/>
          <a:p>
            <a:pPr defTabSz="966338">
              <a:defRPr/>
            </a:pPr>
            <a:fld id="{7AB4449D-790E-4A81-AE8A-33C73B6E900B}" type="slidenum">
              <a:rPr lang="en-GB">
                <a:solidFill>
                  <a:prstClr val="black"/>
                </a:solidFill>
                <a:latin typeface="Calibri" panose="020F0502020204030204"/>
              </a:rPr>
              <a:pPr defTabSz="966338">
                <a:defRPr/>
              </a:pPr>
              <a:t>7</a:t>
            </a:fld>
            <a:endParaRPr lang="en-GB">
              <a:solidFill>
                <a:prstClr val="black"/>
              </a:solidFill>
              <a:latin typeface="Calibri" panose="020F0502020204030204"/>
            </a:endParaRPr>
          </a:p>
        </p:txBody>
      </p:sp>
    </p:spTree>
    <p:extLst>
      <p:ext uri="{BB962C8B-B14F-4D97-AF65-F5344CB8AC3E}">
        <p14:creationId xmlns:p14="http://schemas.microsoft.com/office/powerpoint/2010/main" val="10964248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1910B0-7265-4237-B416-2AA1DC1D4374}" type="slidenum">
              <a:rPr lang="en-GB" smtClean="0"/>
              <a:t>8</a:t>
            </a:fld>
            <a:endParaRPr lang="en-GB"/>
          </a:p>
        </p:txBody>
      </p:sp>
    </p:spTree>
    <p:extLst>
      <p:ext uri="{BB962C8B-B14F-4D97-AF65-F5344CB8AC3E}">
        <p14:creationId xmlns:p14="http://schemas.microsoft.com/office/powerpoint/2010/main" val="40314001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Did you need to count? Of course not - we can all see that was 2!</a:t>
            </a:r>
          </a:p>
        </p:txBody>
      </p:sp>
      <p:sp>
        <p:nvSpPr>
          <p:cNvPr id="4" name="Slide Number Placeholder 3"/>
          <p:cNvSpPr>
            <a:spLocks noGrp="1"/>
          </p:cNvSpPr>
          <p:nvPr>
            <p:ph type="sldNum" sz="quarter" idx="5"/>
          </p:nvPr>
        </p:nvSpPr>
        <p:spPr/>
        <p:txBody>
          <a:bodyPr/>
          <a:lstStyle/>
          <a:p>
            <a:fld id="{CC6E1C1B-3814-41A4-9183-6BD931A0EC2C}" type="slidenum">
              <a:rPr lang="en-GB" smtClean="0"/>
              <a:t>9</a:t>
            </a:fld>
            <a:endParaRPr lang="en-GB"/>
          </a:p>
        </p:txBody>
      </p:sp>
    </p:spTree>
    <p:extLst>
      <p:ext uri="{BB962C8B-B14F-4D97-AF65-F5344CB8AC3E}">
        <p14:creationId xmlns:p14="http://schemas.microsoft.com/office/powerpoint/2010/main" val="36412378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Did you need to count? </a:t>
            </a:r>
          </a:p>
        </p:txBody>
      </p:sp>
      <p:sp>
        <p:nvSpPr>
          <p:cNvPr id="4" name="Slide Number Placeholder 3"/>
          <p:cNvSpPr>
            <a:spLocks noGrp="1"/>
          </p:cNvSpPr>
          <p:nvPr>
            <p:ph type="sldNum" sz="quarter" idx="5"/>
          </p:nvPr>
        </p:nvSpPr>
        <p:spPr/>
        <p:txBody>
          <a:bodyPr/>
          <a:lstStyle/>
          <a:p>
            <a:fld id="{7E1910B0-7265-4237-B416-2AA1DC1D4374}" type="slidenum">
              <a:rPr lang="en-GB" smtClean="0"/>
              <a:t>10</a:t>
            </a:fld>
            <a:endParaRPr lang="en-GB"/>
          </a:p>
        </p:txBody>
      </p:sp>
    </p:spTree>
    <p:extLst>
      <p:ext uri="{BB962C8B-B14F-4D97-AF65-F5344CB8AC3E}">
        <p14:creationId xmlns:p14="http://schemas.microsoft.com/office/powerpoint/2010/main" val="17563920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C6E1C1B-3814-41A4-9183-6BD931A0EC2C}" type="slidenum">
              <a:rPr lang="en-GB" smtClean="0"/>
              <a:t>11</a:t>
            </a:fld>
            <a:endParaRPr lang="en-GB"/>
          </a:p>
        </p:txBody>
      </p:sp>
    </p:spTree>
    <p:extLst>
      <p:ext uri="{BB962C8B-B14F-4D97-AF65-F5344CB8AC3E}">
        <p14:creationId xmlns:p14="http://schemas.microsoft.com/office/powerpoint/2010/main" val="2787602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helps you to see four here?</a:t>
            </a:r>
          </a:p>
          <a:p>
            <a:r>
              <a:rPr lang="en-GB" dirty="0"/>
              <a:t>Tell your grown-up where you have seen this four before.</a:t>
            </a:r>
          </a:p>
        </p:txBody>
      </p:sp>
      <p:sp>
        <p:nvSpPr>
          <p:cNvPr id="4" name="Slide Number Placeholder 3"/>
          <p:cNvSpPr>
            <a:spLocks noGrp="1"/>
          </p:cNvSpPr>
          <p:nvPr>
            <p:ph type="sldNum" sz="quarter" idx="5"/>
          </p:nvPr>
        </p:nvSpPr>
        <p:spPr/>
        <p:txBody>
          <a:bodyPr/>
          <a:lstStyle/>
          <a:p>
            <a:fld id="{CC6E1C1B-3814-41A4-9183-6BD931A0EC2C}" type="slidenum">
              <a:rPr lang="en-GB" smtClean="0"/>
              <a:t>12</a:t>
            </a:fld>
            <a:endParaRPr lang="en-GB"/>
          </a:p>
        </p:txBody>
      </p:sp>
    </p:spTree>
    <p:extLst>
      <p:ext uri="{BB962C8B-B14F-4D97-AF65-F5344CB8AC3E}">
        <p14:creationId xmlns:p14="http://schemas.microsoft.com/office/powerpoint/2010/main" val="4479884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C6E1C1B-3814-41A4-9183-6BD931A0EC2C}" type="slidenum">
              <a:rPr lang="en-GB" smtClean="0"/>
              <a:t>13</a:t>
            </a:fld>
            <a:endParaRPr lang="en-GB"/>
          </a:p>
        </p:txBody>
      </p:sp>
    </p:spTree>
    <p:extLst>
      <p:ext uri="{BB962C8B-B14F-4D97-AF65-F5344CB8AC3E}">
        <p14:creationId xmlns:p14="http://schemas.microsoft.com/office/powerpoint/2010/main" val="9727152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C6E1C1B-3814-41A4-9183-6BD931A0EC2C}" type="slidenum">
              <a:rPr lang="en-GB" smtClean="0"/>
              <a:t>14</a:t>
            </a:fld>
            <a:endParaRPr lang="en-GB"/>
          </a:p>
        </p:txBody>
      </p:sp>
    </p:spTree>
    <p:extLst>
      <p:ext uri="{BB962C8B-B14F-4D97-AF65-F5344CB8AC3E}">
        <p14:creationId xmlns:p14="http://schemas.microsoft.com/office/powerpoint/2010/main" val="28824521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C6E1C1B-3814-41A4-9183-6BD931A0EC2C}" type="slidenum">
              <a:rPr lang="en-GB" smtClean="0"/>
              <a:t>15</a:t>
            </a:fld>
            <a:endParaRPr lang="en-GB"/>
          </a:p>
        </p:txBody>
      </p:sp>
    </p:spTree>
    <p:extLst>
      <p:ext uri="{BB962C8B-B14F-4D97-AF65-F5344CB8AC3E}">
        <p14:creationId xmlns:p14="http://schemas.microsoft.com/office/powerpoint/2010/main" val="34156983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E1910B0-7265-4237-B416-2AA1DC1D4374}" type="slidenum">
              <a:rPr lang="en-GB" smtClean="0"/>
              <a:t>16</a:t>
            </a:fld>
            <a:endParaRPr lang="en-GB"/>
          </a:p>
        </p:txBody>
      </p:sp>
    </p:spTree>
    <p:extLst>
      <p:ext uri="{BB962C8B-B14F-4D97-AF65-F5344CB8AC3E}">
        <p14:creationId xmlns:p14="http://schemas.microsoft.com/office/powerpoint/2010/main" val="21234965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Again, tell your grown-up how you know that this is five.</a:t>
            </a:r>
          </a:p>
        </p:txBody>
      </p:sp>
      <p:sp>
        <p:nvSpPr>
          <p:cNvPr id="4" name="Slide Number Placeholder 3"/>
          <p:cNvSpPr>
            <a:spLocks noGrp="1"/>
          </p:cNvSpPr>
          <p:nvPr>
            <p:ph type="sldNum" sz="quarter" idx="5"/>
          </p:nvPr>
        </p:nvSpPr>
        <p:spPr/>
        <p:txBody>
          <a:bodyPr/>
          <a:lstStyle/>
          <a:p>
            <a:fld id="{CC6E1C1B-3814-41A4-9183-6BD931A0EC2C}" type="slidenum">
              <a:rPr lang="en-GB" smtClean="0"/>
              <a:t>17</a:t>
            </a:fld>
            <a:endParaRPr lang="en-GB"/>
          </a:p>
        </p:txBody>
      </p:sp>
    </p:spTree>
    <p:extLst>
      <p:ext uri="{BB962C8B-B14F-4D97-AF65-F5344CB8AC3E}">
        <p14:creationId xmlns:p14="http://schemas.microsoft.com/office/powerpoint/2010/main" val="26890167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helps you to see six here?</a:t>
            </a:r>
          </a:p>
          <a:p>
            <a:r>
              <a:rPr lang="en-GB" dirty="0"/>
              <a:t>The dice representations are a useful support that children become used to recognising. It’s also important that they can recognise the amounts when they are not in the dice patterns.</a:t>
            </a:r>
          </a:p>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18</a:t>
            </a:fld>
            <a:endParaRPr lang="en-GB"/>
          </a:p>
        </p:txBody>
      </p:sp>
    </p:spTree>
    <p:extLst>
      <p:ext uri="{BB962C8B-B14F-4D97-AF65-F5344CB8AC3E}">
        <p14:creationId xmlns:p14="http://schemas.microsoft.com/office/powerpoint/2010/main" val="17433804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we will look at some of the tasks that we will ask you to do with the children.</a:t>
            </a:r>
          </a:p>
        </p:txBody>
      </p:sp>
      <p:sp>
        <p:nvSpPr>
          <p:cNvPr id="4" name="Slide Number Placeholder 3"/>
          <p:cNvSpPr>
            <a:spLocks noGrp="1"/>
          </p:cNvSpPr>
          <p:nvPr>
            <p:ph type="sldNum" sz="quarter" idx="5"/>
          </p:nvPr>
        </p:nvSpPr>
        <p:spPr/>
        <p:txBody>
          <a:bodyPr/>
          <a:lstStyle/>
          <a:p>
            <a:fld id="{CC6E1C1B-3814-41A4-9183-6BD931A0EC2C}" type="slidenum">
              <a:rPr lang="en-GB" smtClean="0"/>
              <a:t>19</a:t>
            </a:fld>
            <a:endParaRPr lang="en-GB"/>
          </a:p>
        </p:txBody>
      </p:sp>
    </p:spTree>
    <p:extLst>
      <p:ext uri="{BB962C8B-B14F-4D97-AF65-F5344CB8AC3E}">
        <p14:creationId xmlns:p14="http://schemas.microsoft.com/office/powerpoint/2010/main" val="28490125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what will be needed and do a quick check to ensure all groups have the resources ready in front of them.</a:t>
            </a:r>
          </a:p>
          <a:p>
            <a:endParaRPr lang="en-GB" dirty="0"/>
          </a:p>
          <a:p>
            <a:r>
              <a:rPr lang="en-GB" dirty="0"/>
              <a:t>Explain the importance of the stem sentence to grown-ups. They are not just there as a prompt for the children; there is evidence to show that when children say the sentences, they remember the maths better.</a:t>
            </a:r>
          </a:p>
          <a:p>
            <a:endParaRPr lang="en-GB" dirty="0"/>
          </a:p>
          <a:p>
            <a:r>
              <a:rPr lang="en-GB" dirty="0"/>
              <a:t>Remember that children should subitising the sub-groups/ i.e. how many of each colour.</a:t>
            </a:r>
          </a:p>
        </p:txBody>
      </p:sp>
      <p:sp>
        <p:nvSpPr>
          <p:cNvPr id="4" name="Slide Number Placeholder 3"/>
          <p:cNvSpPr>
            <a:spLocks noGrp="1"/>
          </p:cNvSpPr>
          <p:nvPr>
            <p:ph type="sldNum" sz="quarter" idx="5"/>
          </p:nvPr>
        </p:nvSpPr>
        <p:spPr/>
        <p:txBody>
          <a:bodyPr/>
          <a:lstStyle/>
          <a:p>
            <a:fld id="{CC6E1C1B-3814-41A4-9183-6BD931A0EC2C}" type="slidenum">
              <a:rPr lang="en-GB" smtClean="0"/>
              <a:t>20</a:t>
            </a:fld>
            <a:endParaRPr lang="en-GB"/>
          </a:p>
        </p:txBody>
      </p:sp>
    </p:spTree>
    <p:extLst>
      <p:ext uri="{BB962C8B-B14F-4D97-AF65-F5344CB8AC3E}">
        <p14:creationId xmlns:p14="http://schemas.microsoft.com/office/powerpoint/2010/main" val="9122618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Teacher – talk this through as you progress through the slide to demonstrate the activity.</a:t>
            </a:r>
          </a:p>
          <a:p>
            <a:endParaRPr lang="en-GB" dirty="0"/>
          </a:p>
          <a:p>
            <a:r>
              <a:rPr lang="en-GB" dirty="0"/>
              <a:t>Children take it in turns with the grown-up to hold the counters in one hand and ‘drop’ them onto the table (or tray if possible). Look at the numbers that the two colours show. Use the stem sentence to show the bond that you have ‘dropped.’</a:t>
            </a:r>
          </a:p>
          <a:p>
            <a:endParaRPr lang="en-GB" dirty="0"/>
          </a:p>
          <a:p>
            <a:r>
              <a:rPr lang="en-GB" dirty="0"/>
              <a:t>Remind grown-ups of the importance of stem sentences and how research suggests that they really help to reinforce learning. When it is the grown-up’s turn, it is also important that the grown-up says what their bond is as a ‘model’ for their child.</a:t>
            </a:r>
          </a:p>
          <a:p>
            <a:endParaRPr lang="en-GB" dirty="0"/>
          </a:p>
          <a:p>
            <a:r>
              <a:rPr lang="en-GB" dirty="0"/>
              <a:t>Allow them to have a few goes at this, using the stem sentence each time.</a:t>
            </a:r>
          </a:p>
        </p:txBody>
      </p:sp>
      <p:sp>
        <p:nvSpPr>
          <p:cNvPr id="4" name="Slide Number Placeholder 3"/>
          <p:cNvSpPr>
            <a:spLocks noGrp="1"/>
          </p:cNvSpPr>
          <p:nvPr>
            <p:ph type="sldNum" sz="quarter" idx="5"/>
          </p:nvPr>
        </p:nvSpPr>
        <p:spPr/>
        <p:txBody>
          <a:bodyPr/>
          <a:lstStyle/>
          <a:p>
            <a:fld id="{CC6E1C1B-3814-41A4-9183-6BD931A0EC2C}" type="slidenum">
              <a:rPr lang="en-GB" smtClean="0"/>
              <a:t>21</a:t>
            </a:fld>
            <a:endParaRPr lang="en-GB"/>
          </a:p>
        </p:txBody>
      </p:sp>
    </p:spTree>
    <p:extLst>
      <p:ext uri="{BB962C8B-B14F-4D97-AF65-F5344CB8AC3E}">
        <p14:creationId xmlns:p14="http://schemas.microsoft.com/office/powerpoint/2010/main" val="28744522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to grown-ups that, in the home learning sessions for Week 1, they will have a Drop the counters record sheet.</a:t>
            </a:r>
          </a:p>
          <a:p>
            <a:endParaRPr lang="en-GB" dirty="0"/>
          </a:p>
          <a:p>
            <a:r>
              <a:rPr lang="en-GB" dirty="0"/>
              <a:t>They need to play this on Monday, Wednesday and Friday.</a:t>
            </a:r>
          </a:p>
          <a:p>
            <a:r>
              <a:rPr lang="en-GB" dirty="0"/>
              <a:t>They have the columns for player one and player two and a space to write the counter colour down for each ‘drop’ they make.</a:t>
            </a:r>
          </a:p>
          <a:p>
            <a:endParaRPr lang="en-GB" dirty="0"/>
          </a:p>
          <a:p>
            <a:r>
              <a:rPr lang="en-GB" dirty="0"/>
              <a:t>Click mouse: shows where to write the colour (this is in case the colours of the counters you have purchased are not the same as those shown on the slides).</a:t>
            </a:r>
          </a:p>
          <a:p>
            <a:r>
              <a:rPr lang="en-GB" dirty="0"/>
              <a:t>2</a:t>
            </a:r>
            <a:r>
              <a:rPr lang="en-GB" baseline="30000" dirty="0"/>
              <a:t>nd</a:t>
            </a:r>
            <a:r>
              <a:rPr lang="en-GB" dirty="0"/>
              <a:t> click – this shows that if player one drops 4 red and 2 yellow, these are the numbers on the list for them to circle.</a:t>
            </a:r>
          </a:p>
        </p:txBody>
      </p:sp>
      <p:sp>
        <p:nvSpPr>
          <p:cNvPr id="4" name="Slide Number Placeholder 3"/>
          <p:cNvSpPr>
            <a:spLocks noGrp="1"/>
          </p:cNvSpPr>
          <p:nvPr>
            <p:ph type="sldNum" sz="quarter" idx="5"/>
          </p:nvPr>
        </p:nvSpPr>
        <p:spPr/>
        <p:txBody>
          <a:bodyPr/>
          <a:lstStyle/>
          <a:p>
            <a:fld id="{CC6E1C1B-3814-41A4-9183-6BD931A0EC2C}" type="slidenum">
              <a:rPr lang="en-GB" smtClean="0"/>
              <a:t>22</a:t>
            </a:fld>
            <a:endParaRPr lang="en-GB"/>
          </a:p>
        </p:txBody>
      </p:sp>
    </p:spTree>
    <p:extLst>
      <p:ext uri="{BB962C8B-B14F-4D97-AF65-F5344CB8AC3E}">
        <p14:creationId xmlns:p14="http://schemas.microsoft.com/office/powerpoint/2010/main" val="23324970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C6E1C1B-3814-41A4-9183-6BD931A0EC2C}" type="slidenum">
              <a:rPr lang="en-GB" smtClean="0"/>
              <a:t>23</a:t>
            </a:fld>
            <a:endParaRPr lang="en-GB"/>
          </a:p>
        </p:txBody>
      </p:sp>
    </p:spTree>
    <p:extLst>
      <p:ext uri="{BB962C8B-B14F-4D97-AF65-F5344CB8AC3E}">
        <p14:creationId xmlns:p14="http://schemas.microsoft.com/office/powerpoint/2010/main" val="37160978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 might choose to explain that working in order is called ‘being systematic’.</a:t>
            </a:r>
          </a:p>
        </p:txBody>
      </p:sp>
      <p:sp>
        <p:nvSpPr>
          <p:cNvPr id="4" name="Slide Number Placeholder 3"/>
          <p:cNvSpPr>
            <a:spLocks noGrp="1"/>
          </p:cNvSpPr>
          <p:nvPr>
            <p:ph type="sldNum" sz="quarter" idx="5"/>
          </p:nvPr>
        </p:nvSpPr>
        <p:spPr/>
        <p:txBody>
          <a:bodyPr/>
          <a:lstStyle/>
          <a:p>
            <a:fld id="{CC6E1C1B-3814-41A4-9183-6BD931A0EC2C}" type="slidenum">
              <a:rPr lang="en-GB" smtClean="0"/>
              <a:t>24</a:t>
            </a:fld>
            <a:endParaRPr lang="en-GB"/>
          </a:p>
        </p:txBody>
      </p:sp>
    </p:spTree>
    <p:extLst>
      <p:ext uri="{BB962C8B-B14F-4D97-AF65-F5344CB8AC3E}">
        <p14:creationId xmlns:p14="http://schemas.microsoft.com/office/powerpoint/2010/main" val="8565284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grown-ups/children to place 6 counters in the egg box with one colour showing. Use the speech bubbles so children can answer the questions.</a:t>
            </a:r>
          </a:p>
          <a:p>
            <a:endParaRPr lang="en-GB" dirty="0"/>
          </a:p>
          <a:p>
            <a:r>
              <a:rPr lang="en-GB" dirty="0"/>
              <a:t>Grown-ups should confirm this: ‘You can see there are 6 red counters and no yellow counters.’</a:t>
            </a:r>
          </a:p>
          <a:p>
            <a:r>
              <a:rPr lang="en-GB" dirty="0"/>
              <a:t>Teacher: We are going to work systematically to find all the ways that 6 can be composed, using the counters.</a:t>
            </a:r>
          </a:p>
        </p:txBody>
      </p:sp>
      <p:sp>
        <p:nvSpPr>
          <p:cNvPr id="4" name="Slide Number Placeholder 3"/>
          <p:cNvSpPr>
            <a:spLocks noGrp="1"/>
          </p:cNvSpPr>
          <p:nvPr>
            <p:ph type="sldNum" sz="quarter" idx="5"/>
          </p:nvPr>
        </p:nvSpPr>
        <p:spPr/>
        <p:txBody>
          <a:bodyPr/>
          <a:lstStyle/>
          <a:p>
            <a:fld id="{CC6E1C1B-3814-41A4-9183-6BD931A0EC2C}" type="slidenum">
              <a:rPr lang="en-GB" smtClean="0"/>
              <a:t>25</a:t>
            </a:fld>
            <a:endParaRPr lang="en-GB"/>
          </a:p>
        </p:txBody>
      </p:sp>
    </p:spTree>
    <p:extLst>
      <p:ext uri="{BB962C8B-B14F-4D97-AF65-F5344CB8AC3E}">
        <p14:creationId xmlns:p14="http://schemas.microsoft.com/office/powerpoint/2010/main" val="4162738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child to turn one counter over and say how many yellow and how many red counters there are.</a:t>
            </a:r>
          </a:p>
          <a:p>
            <a:endParaRPr lang="en-GB" dirty="0"/>
          </a:p>
          <a:p>
            <a:r>
              <a:rPr lang="en-GB" dirty="0"/>
              <a:t>Six is made of one and five. One and five make six. </a:t>
            </a:r>
          </a:p>
          <a:p>
            <a:endParaRPr lang="en-GB" dirty="0"/>
          </a:p>
          <a:p>
            <a:r>
              <a:rPr lang="en-GB" dirty="0"/>
              <a:t>Once the children have noticed this way of making six, grown-ups might shut the box. Can you remember the bond we have made? How quickly can you say the bond when we reopen the box?</a:t>
            </a:r>
          </a:p>
          <a:p>
            <a:endParaRPr lang="en-GB" dirty="0"/>
          </a:p>
          <a:p>
            <a:r>
              <a:rPr lang="en-GB" dirty="0"/>
              <a:t>The stem sentence should be used to consolidate understanding.</a:t>
            </a:r>
          </a:p>
        </p:txBody>
      </p:sp>
      <p:sp>
        <p:nvSpPr>
          <p:cNvPr id="4" name="Slide Number Placeholder 3"/>
          <p:cNvSpPr>
            <a:spLocks noGrp="1"/>
          </p:cNvSpPr>
          <p:nvPr>
            <p:ph type="sldNum" sz="quarter" idx="5"/>
          </p:nvPr>
        </p:nvSpPr>
        <p:spPr/>
        <p:txBody>
          <a:bodyPr/>
          <a:lstStyle/>
          <a:p>
            <a:fld id="{CC6E1C1B-3814-41A4-9183-6BD931A0EC2C}" type="slidenum">
              <a:rPr lang="en-GB" smtClean="0"/>
              <a:t>26</a:t>
            </a:fld>
            <a:endParaRPr lang="en-GB"/>
          </a:p>
        </p:txBody>
      </p:sp>
    </p:spTree>
    <p:extLst>
      <p:ext uri="{BB962C8B-B14F-4D97-AF65-F5344CB8AC3E}">
        <p14:creationId xmlns:p14="http://schemas.microsoft.com/office/powerpoint/2010/main" val="13400990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Six is made of two and four. Two and four make six.</a:t>
            </a:r>
          </a:p>
        </p:txBody>
      </p:sp>
      <p:sp>
        <p:nvSpPr>
          <p:cNvPr id="4" name="Slide Number Placeholder 3"/>
          <p:cNvSpPr>
            <a:spLocks noGrp="1"/>
          </p:cNvSpPr>
          <p:nvPr>
            <p:ph type="sldNum" sz="quarter" idx="5"/>
          </p:nvPr>
        </p:nvSpPr>
        <p:spPr/>
        <p:txBody>
          <a:bodyPr/>
          <a:lstStyle/>
          <a:p>
            <a:fld id="{CC6E1C1B-3814-41A4-9183-6BD931A0EC2C}" type="slidenum">
              <a:rPr lang="en-GB" smtClean="0"/>
              <a:t>27</a:t>
            </a:fld>
            <a:endParaRPr lang="en-GB"/>
          </a:p>
        </p:txBody>
      </p:sp>
    </p:spTree>
    <p:extLst>
      <p:ext uri="{BB962C8B-B14F-4D97-AF65-F5344CB8AC3E}">
        <p14:creationId xmlns:p14="http://schemas.microsoft.com/office/powerpoint/2010/main" val="42070992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Six is made of three and three. Three and three make six.</a:t>
            </a:r>
          </a:p>
          <a:p>
            <a:endParaRPr lang="en-GB" dirty="0"/>
          </a:p>
          <a:p>
            <a:r>
              <a:rPr lang="en-GB" dirty="0"/>
              <a:t>Continue working systematically until all yellow counters are showing. Explain to the grown-ups that, when doing this activity at home, the children can turn any of the counters over and do not need to work in the same way that we have here. This will help them to see the bonds in different arrangements.</a:t>
            </a:r>
          </a:p>
        </p:txBody>
      </p:sp>
      <p:sp>
        <p:nvSpPr>
          <p:cNvPr id="4" name="Slide Number Placeholder 3"/>
          <p:cNvSpPr>
            <a:spLocks noGrp="1"/>
          </p:cNvSpPr>
          <p:nvPr>
            <p:ph type="sldNum" sz="quarter" idx="5"/>
          </p:nvPr>
        </p:nvSpPr>
        <p:spPr/>
        <p:txBody>
          <a:bodyPr/>
          <a:lstStyle/>
          <a:p>
            <a:fld id="{CC6E1C1B-3814-41A4-9183-6BD931A0EC2C}" type="slidenum">
              <a:rPr lang="en-GB" smtClean="0"/>
              <a:t>28</a:t>
            </a:fld>
            <a:endParaRPr lang="en-GB"/>
          </a:p>
        </p:txBody>
      </p:sp>
    </p:spTree>
    <p:extLst>
      <p:ext uri="{BB962C8B-B14F-4D97-AF65-F5344CB8AC3E}">
        <p14:creationId xmlns:p14="http://schemas.microsoft.com/office/powerpoint/2010/main" val="35628240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workshop, children can use any objects from the classroom for this task: cubes, counters, marbles etc. </a:t>
            </a:r>
          </a:p>
          <a:p>
            <a:endParaRPr lang="en-GB" dirty="0"/>
          </a:p>
          <a:p>
            <a:r>
              <a:rPr lang="en-GB" dirty="0"/>
              <a:t>Encourage them at home to find things that they can use for the same activity there – i.e. collecting acorns or conkers on a walk, 1p coins or using buttons, pebbles, marbles etc.</a:t>
            </a:r>
          </a:p>
        </p:txBody>
      </p:sp>
      <p:sp>
        <p:nvSpPr>
          <p:cNvPr id="4" name="Slide Number Placeholder 3"/>
          <p:cNvSpPr>
            <a:spLocks noGrp="1"/>
          </p:cNvSpPr>
          <p:nvPr>
            <p:ph type="sldNum" sz="quarter" idx="5"/>
          </p:nvPr>
        </p:nvSpPr>
        <p:spPr/>
        <p:txBody>
          <a:bodyPr/>
          <a:lstStyle/>
          <a:p>
            <a:fld id="{CC6E1C1B-3814-41A4-9183-6BD931A0EC2C}" type="slidenum">
              <a:rPr lang="en-GB" smtClean="0"/>
              <a:t>29</a:t>
            </a:fld>
            <a:endParaRPr lang="en-GB"/>
          </a:p>
        </p:txBody>
      </p:sp>
    </p:spTree>
    <p:extLst>
      <p:ext uri="{BB962C8B-B14F-4D97-AF65-F5344CB8AC3E}">
        <p14:creationId xmlns:p14="http://schemas.microsoft.com/office/powerpoint/2010/main" val="29748881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grown-up should put some objects in the egg box and hide the others.</a:t>
            </a:r>
          </a:p>
          <a:p>
            <a:r>
              <a:rPr lang="en-GB" dirty="0"/>
              <a:t>Using the objects and the gaps left behind, can your child work out how many more are needed to make 6?</a:t>
            </a:r>
          </a:p>
          <a:p>
            <a:r>
              <a:rPr lang="en-GB" dirty="0"/>
              <a:t>The stem sentence will support understanding here.</a:t>
            </a:r>
          </a:p>
        </p:txBody>
      </p:sp>
      <p:sp>
        <p:nvSpPr>
          <p:cNvPr id="4" name="Slide Number Placeholder 3"/>
          <p:cNvSpPr>
            <a:spLocks noGrp="1"/>
          </p:cNvSpPr>
          <p:nvPr>
            <p:ph type="sldNum" sz="quarter" idx="5"/>
          </p:nvPr>
        </p:nvSpPr>
        <p:spPr/>
        <p:txBody>
          <a:bodyPr/>
          <a:lstStyle/>
          <a:p>
            <a:fld id="{CC6E1C1B-3814-41A4-9183-6BD931A0EC2C}" type="slidenum">
              <a:rPr lang="en-GB" smtClean="0"/>
              <a:t>30</a:t>
            </a:fld>
            <a:endParaRPr lang="en-GB"/>
          </a:p>
        </p:txBody>
      </p:sp>
    </p:spTree>
    <p:extLst>
      <p:ext uri="{BB962C8B-B14F-4D97-AF65-F5344CB8AC3E}">
        <p14:creationId xmlns:p14="http://schemas.microsoft.com/office/powerpoint/2010/main" val="25796215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some time for the families to play several games of this.</a:t>
            </a:r>
          </a:p>
        </p:txBody>
      </p:sp>
      <p:sp>
        <p:nvSpPr>
          <p:cNvPr id="4" name="Slide Number Placeholder 3"/>
          <p:cNvSpPr>
            <a:spLocks noGrp="1"/>
          </p:cNvSpPr>
          <p:nvPr>
            <p:ph type="sldNum" sz="quarter" idx="5"/>
          </p:nvPr>
        </p:nvSpPr>
        <p:spPr/>
        <p:txBody>
          <a:bodyPr/>
          <a:lstStyle/>
          <a:p>
            <a:fld id="{CC6E1C1B-3814-41A4-9183-6BD931A0EC2C}" type="slidenum">
              <a:rPr lang="en-GB" smtClean="0"/>
              <a:t>31</a:t>
            </a:fld>
            <a:endParaRPr lang="en-GB"/>
          </a:p>
        </p:txBody>
      </p:sp>
    </p:spTree>
    <p:extLst>
      <p:ext uri="{BB962C8B-B14F-4D97-AF65-F5344CB8AC3E}">
        <p14:creationId xmlns:p14="http://schemas.microsoft.com/office/powerpoint/2010/main" val="34725273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Note to teacher.</a:t>
            </a:r>
          </a:p>
          <a:p>
            <a:endParaRPr lang="en-GB" dirty="0"/>
          </a:p>
          <a:p>
            <a:r>
              <a:rPr lang="en-GB" dirty="0"/>
              <a:t>For the workshop, it would be useful if the grown-ups only cut out the first three rows of these numbers.  The others can be cut out and added to the game at home.  </a:t>
            </a:r>
          </a:p>
          <a:p>
            <a:r>
              <a:rPr lang="en-GB" dirty="0"/>
              <a:t>You may wish to only provide the first three rows for the workshop to avoid parents spending time cutting them all out.</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pPr defTabSz="966338">
              <a:defRPr/>
            </a:pPr>
            <a:fld id="{7AB4449D-790E-4A81-AE8A-33C73B6E900B}" type="slidenum">
              <a:rPr lang="en-GB">
                <a:solidFill>
                  <a:prstClr val="black"/>
                </a:solidFill>
                <a:latin typeface="Calibri" panose="020F0502020204030204"/>
              </a:rPr>
              <a:pPr defTabSz="966338">
                <a:defRPr/>
              </a:pPr>
              <a:t>32</a:t>
            </a:fld>
            <a:endParaRPr lang="en-GB">
              <a:solidFill>
                <a:prstClr val="black"/>
              </a:solidFill>
              <a:latin typeface="Calibri" panose="020F0502020204030204"/>
            </a:endParaRPr>
          </a:p>
        </p:txBody>
      </p:sp>
    </p:spTree>
    <p:extLst>
      <p:ext uri="{BB962C8B-B14F-4D97-AF65-F5344CB8AC3E}">
        <p14:creationId xmlns:p14="http://schemas.microsoft.com/office/powerpoint/2010/main" val="39062599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defTabSz="966338">
              <a:defRPr/>
            </a:pPr>
            <a:fld id="{CC6E1C1B-3814-41A4-9183-6BD931A0EC2C}" type="slidenum">
              <a:rPr lang="en-GB">
                <a:solidFill>
                  <a:prstClr val="black"/>
                </a:solidFill>
                <a:latin typeface="Calibri" panose="020F0502020204030204"/>
              </a:rPr>
              <a:pPr defTabSz="966338">
                <a:defRPr/>
              </a:pPr>
              <a:t>33</a:t>
            </a:fld>
            <a:endParaRPr lang="en-GB">
              <a:solidFill>
                <a:prstClr val="black"/>
              </a:solidFill>
              <a:latin typeface="Calibri" panose="020F0502020204030204"/>
            </a:endParaRPr>
          </a:p>
        </p:txBody>
      </p:sp>
    </p:spTree>
    <p:extLst>
      <p:ext uri="{BB962C8B-B14F-4D97-AF65-F5344CB8AC3E}">
        <p14:creationId xmlns:p14="http://schemas.microsoft.com/office/powerpoint/2010/main" val="39152237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338">
              <a:defRPr/>
            </a:pPr>
            <a:endParaRPr lang="en-GB" dirty="0"/>
          </a:p>
        </p:txBody>
      </p:sp>
      <p:sp>
        <p:nvSpPr>
          <p:cNvPr id="4" name="Slide Number Placeholder 3"/>
          <p:cNvSpPr>
            <a:spLocks noGrp="1"/>
          </p:cNvSpPr>
          <p:nvPr>
            <p:ph type="sldNum" sz="quarter" idx="5"/>
          </p:nvPr>
        </p:nvSpPr>
        <p:spPr/>
        <p:txBody>
          <a:bodyPr/>
          <a:lstStyle/>
          <a:p>
            <a:pPr defTabSz="966338">
              <a:defRPr/>
            </a:pPr>
            <a:fld id="{CC6E1C1B-3814-41A4-9183-6BD931A0EC2C}" type="slidenum">
              <a:rPr lang="en-GB">
                <a:solidFill>
                  <a:prstClr val="black"/>
                </a:solidFill>
                <a:latin typeface="Calibri" panose="020F0502020204030204"/>
              </a:rPr>
              <a:pPr defTabSz="966338">
                <a:defRPr/>
              </a:pPr>
              <a:t>34</a:t>
            </a:fld>
            <a:endParaRPr lang="en-GB">
              <a:solidFill>
                <a:prstClr val="black"/>
              </a:solidFill>
              <a:latin typeface="Calibri" panose="020F0502020204030204"/>
            </a:endParaRPr>
          </a:p>
        </p:txBody>
      </p:sp>
    </p:spTree>
    <p:extLst>
      <p:ext uri="{BB962C8B-B14F-4D97-AF65-F5344CB8AC3E}">
        <p14:creationId xmlns:p14="http://schemas.microsoft.com/office/powerpoint/2010/main" val="22983582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grown ups to find the two dice frames in their resource pack. The grown-up and child will need to have one of these each. They will also need 7 two-coloured counters each for this activity.</a:t>
            </a:r>
          </a:p>
          <a:p>
            <a:endParaRPr lang="en-GB" dirty="0"/>
          </a:p>
          <a:p>
            <a:r>
              <a:rPr lang="en-GB" dirty="0"/>
              <a:t>We are going to look at placing 7 counters on the frame in different ways. Can your child copy your pattern accurately?</a:t>
            </a:r>
          </a:p>
        </p:txBody>
      </p:sp>
      <p:sp>
        <p:nvSpPr>
          <p:cNvPr id="4" name="Slide Number Placeholder 3"/>
          <p:cNvSpPr>
            <a:spLocks noGrp="1"/>
          </p:cNvSpPr>
          <p:nvPr>
            <p:ph type="sldNum" sz="quarter" idx="5"/>
          </p:nvPr>
        </p:nvSpPr>
        <p:spPr/>
        <p:txBody>
          <a:bodyPr/>
          <a:lstStyle/>
          <a:p>
            <a:fld id="{CC6E1C1B-3814-41A4-9183-6BD931A0EC2C}" type="slidenum">
              <a:rPr lang="en-GB" smtClean="0"/>
              <a:t>35</a:t>
            </a:fld>
            <a:endParaRPr lang="en-GB"/>
          </a:p>
        </p:txBody>
      </p:sp>
    </p:spTree>
    <p:extLst>
      <p:ext uri="{BB962C8B-B14F-4D97-AF65-F5344CB8AC3E}">
        <p14:creationId xmlns:p14="http://schemas.microsoft.com/office/powerpoint/2010/main" val="107609877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Grown-ups – Place 5 red counters on one side of the dice frame as shown. Place the two yellow counters on the other side of the frame.</a:t>
            </a:r>
          </a:p>
          <a:p>
            <a:r>
              <a:rPr lang="en-GB" dirty="0"/>
              <a:t>Cover your frame with the paper towel and reveal it briefly. Can you child copy your pattern on their frame?</a:t>
            </a:r>
          </a:p>
          <a:p>
            <a:pPr defTabSz="966338">
              <a:defRPr/>
            </a:pPr>
            <a:r>
              <a:rPr lang="en-GB" dirty="0"/>
              <a:t>Try this two or three times. If your child finds it easy when using two colours, try to make patterns using all the same colour.</a:t>
            </a:r>
          </a:p>
          <a:p>
            <a:endParaRPr lang="en-GB" dirty="0"/>
          </a:p>
          <a:p>
            <a:r>
              <a:rPr lang="en-GB" dirty="0"/>
              <a:t>Starting with 5 red counters (and the other two in yellow) will support the 5 and a bit strategy and simplify identifying the spatial arrangements.</a:t>
            </a:r>
          </a:p>
          <a:p>
            <a:endParaRPr lang="en-GB" dirty="0"/>
          </a:p>
          <a:p>
            <a:pPr defTabSz="966338">
              <a:defRPr/>
            </a:pPr>
            <a:r>
              <a:rPr lang="en-GB" dirty="0"/>
              <a:t>You may wish to start with fewer counters (5) if your child finds this challenging.</a:t>
            </a:r>
          </a:p>
        </p:txBody>
      </p:sp>
      <p:sp>
        <p:nvSpPr>
          <p:cNvPr id="4" name="Slide Number Placeholder 3"/>
          <p:cNvSpPr>
            <a:spLocks noGrp="1"/>
          </p:cNvSpPr>
          <p:nvPr>
            <p:ph type="sldNum" sz="quarter" idx="5"/>
          </p:nvPr>
        </p:nvSpPr>
        <p:spPr/>
        <p:txBody>
          <a:bodyPr/>
          <a:lstStyle/>
          <a:p>
            <a:fld id="{CC6E1C1B-3814-41A4-9183-6BD931A0EC2C}" type="slidenum">
              <a:rPr lang="en-GB" smtClean="0"/>
              <a:t>36</a:t>
            </a:fld>
            <a:endParaRPr lang="en-GB"/>
          </a:p>
        </p:txBody>
      </p:sp>
    </p:spTree>
    <p:extLst>
      <p:ext uri="{BB962C8B-B14F-4D97-AF65-F5344CB8AC3E}">
        <p14:creationId xmlns:p14="http://schemas.microsoft.com/office/powerpoint/2010/main" val="17503037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Here are some variations to try with 5 red counters and 2 yellow.</a:t>
            </a:r>
          </a:p>
          <a:p>
            <a:r>
              <a:rPr lang="en-GB" dirty="0"/>
              <a:t>Can your child have a ‘quick peep’ at your counters and place their counters in exactly the same place as yours?</a:t>
            </a:r>
          </a:p>
          <a:p>
            <a:endParaRPr lang="en-GB" dirty="0"/>
          </a:p>
          <a:p>
            <a:r>
              <a:rPr lang="en-GB" dirty="0"/>
              <a:t>Be careful to consider perspectives here – can the child see the counters in the same orientation as the grown-up? They may need to move their seat to do so.</a:t>
            </a:r>
          </a:p>
          <a:p>
            <a:endParaRPr lang="en-GB" dirty="0"/>
          </a:p>
          <a:p>
            <a:r>
              <a:rPr lang="en-GB" dirty="0"/>
              <a:t>Allow the grown-ups and children time to try out a few of these.</a:t>
            </a:r>
          </a:p>
          <a:p>
            <a:r>
              <a:rPr lang="en-GB" dirty="0"/>
              <a:t>You could also try this using all of one colour.</a:t>
            </a:r>
          </a:p>
        </p:txBody>
      </p:sp>
      <p:sp>
        <p:nvSpPr>
          <p:cNvPr id="4" name="Slide Number Placeholder 3"/>
          <p:cNvSpPr>
            <a:spLocks noGrp="1"/>
          </p:cNvSpPr>
          <p:nvPr>
            <p:ph type="sldNum" sz="quarter" idx="5"/>
          </p:nvPr>
        </p:nvSpPr>
        <p:spPr/>
        <p:txBody>
          <a:bodyPr/>
          <a:lstStyle/>
          <a:p>
            <a:fld id="{CC6E1C1B-3814-41A4-9183-6BD931A0EC2C}" type="slidenum">
              <a:rPr lang="en-GB" smtClean="0"/>
              <a:t>37</a:t>
            </a:fld>
            <a:endParaRPr lang="en-GB"/>
          </a:p>
        </p:txBody>
      </p:sp>
    </p:spTree>
    <p:extLst>
      <p:ext uri="{BB962C8B-B14F-4D97-AF65-F5344CB8AC3E}">
        <p14:creationId xmlns:p14="http://schemas.microsoft.com/office/powerpoint/2010/main" val="304509702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the children and adults to have a few attempts at this activity. They may choose to show 7 in two colours if they find this easier, or could use all red/yellow counters.</a:t>
            </a:r>
          </a:p>
        </p:txBody>
      </p:sp>
      <p:sp>
        <p:nvSpPr>
          <p:cNvPr id="4" name="Slide Number Placeholder 3"/>
          <p:cNvSpPr>
            <a:spLocks noGrp="1"/>
          </p:cNvSpPr>
          <p:nvPr>
            <p:ph type="sldNum" sz="quarter" idx="5"/>
          </p:nvPr>
        </p:nvSpPr>
        <p:spPr/>
        <p:txBody>
          <a:bodyPr/>
          <a:lstStyle/>
          <a:p>
            <a:fld id="{CC6E1C1B-3814-41A4-9183-6BD931A0EC2C}" type="slidenum">
              <a:rPr lang="en-GB" smtClean="0"/>
              <a:t>38</a:t>
            </a:fld>
            <a:endParaRPr lang="en-GB"/>
          </a:p>
        </p:txBody>
      </p:sp>
    </p:spTree>
    <p:extLst>
      <p:ext uri="{BB962C8B-B14F-4D97-AF65-F5344CB8AC3E}">
        <p14:creationId xmlns:p14="http://schemas.microsoft.com/office/powerpoint/2010/main" val="421967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the same game that we have just played, but without the support of the dice frame.</a:t>
            </a:r>
          </a:p>
        </p:txBody>
      </p:sp>
      <p:sp>
        <p:nvSpPr>
          <p:cNvPr id="4" name="Slide Number Placeholder 3"/>
          <p:cNvSpPr>
            <a:spLocks noGrp="1"/>
          </p:cNvSpPr>
          <p:nvPr>
            <p:ph type="sldNum" sz="quarter" idx="5"/>
          </p:nvPr>
        </p:nvSpPr>
        <p:spPr/>
        <p:txBody>
          <a:bodyPr/>
          <a:lstStyle/>
          <a:p>
            <a:fld id="{CC6E1C1B-3814-41A4-9183-6BD931A0EC2C}" type="slidenum">
              <a:rPr lang="en-GB" smtClean="0"/>
              <a:t>39</a:t>
            </a:fld>
            <a:endParaRPr lang="en-GB"/>
          </a:p>
        </p:txBody>
      </p:sp>
    </p:spTree>
    <p:extLst>
      <p:ext uri="{BB962C8B-B14F-4D97-AF65-F5344CB8AC3E}">
        <p14:creationId xmlns:p14="http://schemas.microsoft.com/office/powerpoint/2010/main" val="33895019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we will practise the same skill, but without the support of the Hungarian Number Frame. This time, the counters will just be placed on the table.</a:t>
            </a:r>
          </a:p>
          <a:p>
            <a:endParaRPr lang="en-GB" dirty="0"/>
          </a:p>
          <a:p>
            <a:r>
              <a:rPr lang="en-GB" dirty="0"/>
              <a:t>Allow the families to take it in turn to play this game a few times. Encourage them to use the stem sentence to support.</a:t>
            </a:r>
          </a:p>
        </p:txBody>
      </p:sp>
      <p:sp>
        <p:nvSpPr>
          <p:cNvPr id="4" name="Slide Number Placeholder 3"/>
          <p:cNvSpPr>
            <a:spLocks noGrp="1"/>
          </p:cNvSpPr>
          <p:nvPr>
            <p:ph type="sldNum" sz="quarter" idx="5"/>
          </p:nvPr>
        </p:nvSpPr>
        <p:spPr/>
        <p:txBody>
          <a:bodyPr/>
          <a:lstStyle/>
          <a:p>
            <a:fld id="{CC6E1C1B-3814-41A4-9183-6BD931A0EC2C}" type="slidenum">
              <a:rPr lang="en-GB" smtClean="0"/>
              <a:t>40</a:t>
            </a:fld>
            <a:endParaRPr lang="en-GB"/>
          </a:p>
        </p:txBody>
      </p:sp>
    </p:spTree>
    <p:extLst>
      <p:ext uri="{BB962C8B-B14F-4D97-AF65-F5344CB8AC3E}">
        <p14:creationId xmlns:p14="http://schemas.microsoft.com/office/powerpoint/2010/main" val="40077905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C6E1C1B-3814-41A4-9183-6BD931A0EC2C}" type="slidenum">
              <a:rPr lang="en-GB" smtClean="0"/>
              <a:t>41</a:t>
            </a:fld>
            <a:endParaRPr lang="en-GB"/>
          </a:p>
        </p:txBody>
      </p:sp>
    </p:spTree>
    <p:extLst>
      <p:ext uri="{BB962C8B-B14F-4D97-AF65-F5344CB8AC3E}">
        <p14:creationId xmlns:p14="http://schemas.microsoft.com/office/powerpoint/2010/main" val="12350615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anticipate each day that you will do ten minutes of practice. Sometimes it may not take 10 minutes which is fine – maybe you could try some of the additional activities on those days.</a:t>
            </a:r>
          </a:p>
        </p:txBody>
      </p:sp>
      <p:sp>
        <p:nvSpPr>
          <p:cNvPr id="4" name="Slide Number Placeholder 3"/>
          <p:cNvSpPr>
            <a:spLocks noGrp="1"/>
          </p:cNvSpPr>
          <p:nvPr>
            <p:ph type="sldNum" sz="quarter" idx="5"/>
          </p:nvPr>
        </p:nvSpPr>
        <p:spPr/>
        <p:txBody>
          <a:bodyPr/>
          <a:lstStyle/>
          <a:p>
            <a:fld id="{7AB4449D-790E-4A81-AE8A-33C73B6E900B}" type="slidenum">
              <a:rPr lang="en-GB" smtClean="0"/>
              <a:t>42</a:t>
            </a:fld>
            <a:endParaRPr lang="en-GB"/>
          </a:p>
        </p:txBody>
      </p:sp>
    </p:spTree>
    <p:extLst>
      <p:ext uri="{BB962C8B-B14F-4D97-AF65-F5344CB8AC3E}">
        <p14:creationId xmlns:p14="http://schemas.microsoft.com/office/powerpoint/2010/main" val="333791068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Ensure parents have the first home learning sheet in the pack on the day of the workshop so they can see the layout and ask any questions.</a:t>
            </a:r>
          </a:p>
          <a:p>
            <a:endParaRPr lang="en-GB" dirty="0"/>
          </a:p>
          <a:p>
            <a:r>
              <a:rPr lang="en-GB" dirty="0"/>
              <a:t>1</a:t>
            </a:r>
            <a:r>
              <a:rPr lang="en-GB" baseline="30000" dirty="0"/>
              <a:t>st</a:t>
            </a:r>
            <a:r>
              <a:rPr lang="en-GB" dirty="0"/>
              <a:t> Click: Shows the ‘drop the counters’ game that we played at the start of today’s session. The home learning sheet and diary asks you to play this on Monday, Wednesday and Friday. Try to keep to this if possible, but if you have to move days around due to other commitments, that is fine.</a:t>
            </a:r>
          </a:p>
          <a:p>
            <a:endParaRPr lang="en-GB" dirty="0"/>
          </a:p>
          <a:p>
            <a:r>
              <a:rPr lang="en-GB" dirty="0"/>
              <a:t>2</a:t>
            </a:r>
            <a:r>
              <a:rPr lang="en-GB" baseline="30000" dirty="0"/>
              <a:t>nd</a:t>
            </a:r>
            <a:r>
              <a:rPr lang="en-GB" dirty="0"/>
              <a:t> Click: This shows that you will be finding the ‘parts of 6’ by turning one counter over at a time and using the stem sentence to say the parts you can see. The sheet asks you to play this on Tuesday and Friday.</a:t>
            </a:r>
          </a:p>
          <a:p>
            <a:endParaRPr lang="en-GB" dirty="0"/>
          </a:p>
          <a:p>
            <a:r>
              <a:rPr lang="en-GB" dirty="0"/>
              <a:t>3</a:t>
            </a:r>
            <a:r>
              <a:rPr lang="en-GB" baseline="30000" dirty="0"/>
              <a:t>rd</a:t>
            </a:r>
            <a:r>
              <a:rPr lang="en-GB" dirty="0"/>
              <a:t> Click: This section shows some other things that you might like to try at home. It is not essential to do all of these, but they will support your child in their learning if you can fit any of them in.</a:t>
            </a:r>
          </a:p>
          <a:p>
            <a:endParaRPr lang="en-GB" dirty="0"/>
          </a:p>
          <a:p>
            <a:r>
              <a:rPr lang="en-GB" dirty="0"/>
              <a:t>Where possible, we would like the families to stick to the order of the homework exercises. The additional activities are optional. The might be attempted on the same day, or at the weekend, depending on time.</a:t>
            </a:r>
          </a:p>
          <a:p>
            <a:r>
              <a:rPr lang="en-GB" dirty="0"/>
              <a:t>Some children have clubs during the week and will miss homework. We ask them to try to fit a 10 minute session in at the weekend instead.</a:t>
            </a:r>
          </a:p>
        </p:txBody>
      </p:sp>
      <p:sp>
        <p:nvSpPr>
          <p:cNvPr id="4" name="Slide Number Placeholder 3"/>
          <p:cNvSpPr>
            <a:spLocks noGrp="1"/>
          </p:cNvSpPr>
          <p:nvPr>
            <p:ph type="sldNum" sz="quarter" idx="5"/>
          </p:nvPr>
        </p:nvSpPr>
        <p:spPr/>
        <p:txBody>
          <a:bodyPr/>
          <a:lstStyle/>
          <a:p>
            <a:fld id="{CC6E1C1B-3814-41A4-9183-6BD931A0EC2C}" type="slidenum">
              <a:rPr lang="en-GB" smtClean="0"/>
              <a:t>43</a:t>
            </a:fld>
            <a:endParaRPr lang="en-GB"/>
          </a:p>
        </p:txBody>
      </p:sp>
    </p:spTree>
    <p:extLst>
      <p:ext uri="{BB962C8B-B14F-4D97-AF65-F5344CB8AC3E}">
        <p14:creationId xmlns:p14="http://schemas.microsoft.com/office/powerpoint/2010/main" val="21527826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Class teachers - Please ensure the parents have the homework diary in the pack at the workshop so they can easily follow the instructions and can ask any questions. </a:t>
            </a:r>
          </a:p>
          <a:p>
            <a:r>
              <a:rPr lang="en-GB" dirty="0"/>
              <a:t>If your homework is not sent out on a Friday, that is fine – the families should start the diary on the day when they receive the homework and should return it on the same day the following week.</a:t>
            </a:r>
          </a:p>
          <a:p>
            <a:endParaRPr lang="en-GB" dirty="0"/>
          </a:p>
          <a:p>
            <a:r>
              <a:rPr lang="en-GB" dirty="0"/>
              <a:t>We are asking the grown-ups to play the games on the days indicated on the sheet, although there is flexibility on this and some could be done at the weekend. Emphasise that we do not want them to spend more than 10 minutes each day on this. It can also be shared by family members and doesn’t have to be done with the person who attends the workshop. </a:t>
            </a:r>
          </a:p>
          <a:p>
            <a:endParaRPr lang="en-GB" dirty="0"/>
          </a:p>
          <a:p>
            <a:pPr defTabSz="966338">
              <a:defRPr/>
            </a:pPr>
            <a:r>
              <a:rPr lang="en-GB" dirty="0"/>
              <a:t>It would be helpful if the grown-ups made a comment each day to show how well their child attempted the work, any success stories and what the parent is ‘noticing’ about the child’s learning. Ask the grown-up to circle the most appropriate face at the bottom to show how confident they and their child felt about this week’s work.</a:t>
            </a:r>
          </a:p>
          <a:p>
            <a:endParaRPr lang="en-GB" dirty="0"/>
          </a:p>
          <a:p>
            <a:r>
              <a:rPr lang="en-GB" dirty="0"/>
              <a:t>The home learning should be sent out in the usual way for your class. The diary should be completed from whatever day the diary is sent out (i.e. if home learning is sent out on Wednesdays, the children should complete the Wednesday task that night on their diary and the parent should work in order from there). Please request parents to ensure the diary is returned the following week so that a new one and new activities can be issued.</a:t>
            </a:r>
          </a:p>
          <a:p>
            <a:endParaRPr lang="en-GB" dirty="0"/>
          </a:p>
          <a:p>
            <a:r>
              <a:rPr lang="en-GB" dirty="0"/>
              <a:t>There is no need to ‘mark’ the diary and return it with comments (unless you really want to!). It would be good to note where children are not completing the tasks, not returning the diary, or indicating that they are not confident so that you might make some suggestions for adaptations, where necessary.</a:t>
            </a:r>
          </a:p>
        </p:txBody>
      </p:sp>
      <p:sp>
        <p:nvSpPr>
          <p:cNvPr id="4" name="Slide Number Placeholder 3"/>
          <p:cNvSpPr>
            <a:spLocks noGrp="1"/>
          </p:cNvSpPr>
          <p:nvPr>
            <p:ph type="sldNum" sz="quarter" idx="5"/>
          </p:nvPr>
        </p:nvSpPr>
        <p:spPr/>
        <p:txBody>
          <a:bodyPr/>
          <a:lstStyle/>
          <a:p>
            <a:fld id="{7AB4449D-790E-4A81-AE8A-33C73B6E900B}" type="slidenum">
              <a:rPr lang="en-GB" smtClean="0"/>
              <a:t>44</a:t>
            </a:fld>
            <a:endParaRPr lang="en-GB"/>
          </a:p>
        </p:txBody>
      </p:sp>
    </p:spTree>
    <p:extLst>
      <p:ext uri="{BB962C8B-B14F-4D97-AF65-F5344CB8AC3E}">
        <p14:creationId xmlns:p14="http://schemas.microsoft.com/office/powerpoint/2010/main" val="20083346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defTabSz="966338">
              <a:defRPr/>
            </a:pPr>
            <a:fld id="{7E1910B0-7265-4237-B416-2AA1DC1D4374}" type="slidenum">
              <a:rPr lang="en-GB">
                <a:solidFill>
                  <a:prstClr val="black"/>
                </a:solidFill>
                <a:latin typeface="Calibri" panose="020F0502020204030204"/>
              </a:rPr>
              <a:pPr defTabSz="966338">
                <a:defRPr/>
              </a:pPr>
              <a:t>46</a:t>
            </a:fld>
            <a:endParaRPr lang="en-GB">
              <a:solidFill>
                <a:prstClr val="black"/>
              </a:solidFill>
              <a:latin typeface="Calibri" panose="020F0502020204030204"/>
            </a:endParaRPr>
          </a:p>
        </p:txBody>
      </p:sp>
    </p:spTree>
    <p:extLst>
      <p:ext uri="{BB962C8B-B14F-4D97-AF65-F5344CB8AC3E}">
        <p14:creationId xmlns:p14="http://schemas.microsoft.com/office/powerpoint/2010/main" val="244186653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1" y="476673"/>
            <a:ext cx="6049764" cy="648071"/>
          </a:xfrm>
        </p:spPr>
        <p:txBody>
          <a:bodyPr anchor="t"/>
          <a:lstStyle>
            <a:lvl1pPr>
              <a:defRPr>
                <a:solidFill>
                  <a:schemeClr val="bg1"/>
                </a:solidFill>
                <a:latin typeface="Arial" panose="020B0604020202020204" pitchFamily="34" charset="0"/>
                <a:cs typeface="Arial" panose="020B0604020202020204" pitchFamily="34" charset="0"/>
              </a:defRPr>
            </a:lvl1pPr>
          </a:lstStyle>
          <a:p>
            <a:pPr lvl="0"/>
            <a:r>
              <a:rPr lang="en-GB" noProof="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normAutofit/>
          </a:bodyPr>
          <a:lstStyle>
            <a:lvl1pPr marL="0" indent="0">
              <a:buNone/>
              <a:defRPr sz="2400">
                <a:solidFill>
                  <a:schemeClr val="bg1"/>
                </a:solidFill>
                <a:latin typeface="Arial" panose="020B0604020202020204" pitchFamily="34" charset="0"/>
                <a:cs typeface="Arial" panose="020B0604020202020204" pitchFamily="34" charset="0"/>
              </a:defRPr>
            </a:lvl1pPr>
          </a:lstStyle>
          <a:p>
            <a:pPr lvl="0"/>
            <a:r>
              <a:rPr lang="en-GB" noProof="0"/>
              <a:t>Click to edit Master subtitle style</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293327964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155074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a:t>Click to edit Master title style</a:t>
            </a:r>
            <a:endParaRPr lang="en-GB"/>
          </a:p>
        </p:txBody>
      </p:sp>
      <p:sp>
        <p:nvSpPr>
          <p:cNvPr id="3" name="Content Placeholder 2"/>
          <p:cNvSpPr>
            <a:spLocks noGrp="1"/>
          </p:cNvSpPr>
          <p:nvPr>
            <p:ph idx="1"/>
          </p:nvPr>
        </p:nvSpPr>
        <p:spPr>
          <a:xfrm>
            <a:off x="609600" y="1556792"/>
            <a:ext cx="10972800" cy="3888432"/>
          </a:xfrm>
        </p:spPr>
        <p:txBody>
          <a:bodyPr>
            <a:normAutofit/>
          </a:bodyPr>
          <a:lstStyle>
            <a:lvl1pPr marL="342900" indent="-342900">
              <a:buFont typeface="Arial" panose="020B0604020202020204" pitchFamily="34" charset="0"/>
              <a:buChar char="•"/>
              <a:defRPr sz="2400">
                <a:solidFill>
                  <a:srgbClr val="585858"/>
                </a:solidFill>
                <a:latin typeface="Arial" panose="020B0604020202020204" pitchFamily="34" charset="0"/>
                <a:cs typeface="Arial" panose="020B0604020202020204" pitchFamily="34" charset="0"/>
              </a:defRPr>
            </a:lvl1pPr>
            <a:lvl2pPr marL="742950" indent="-285750">
              <a:buClr>
                <a:srgbClr val="585858"/>
              </a:buClr>
              <a:buFont typeface="Arial" panose="020B0604020202020204" pitchFamily="34" charset="0"/>
              <a:buChar char="•"/>
              <a:defRPr sz="2000">
                <a:solidFill>
                  <a:srgbClr val="585858"/>
                </a:solidFill>
                <a:latin typeface="Arial" panose="020B0604020202020204" pitchFamily="34" charset="0"/>
                <a:cs typeface="Arial" panose="020B0604020202020204" pitchFamily="34" charset="0"/>
              </a:defRPr>
            </a:lvl2pPr>
            <a:lvl3pPr marL="1143000" indent="-228600">
              <a:buClr>
                <a:srgbClr val="585858"/>
              </a:buClr>
              <a:buFont typeface="Arial" panose="020B0604020202020204" pitchFamily="34" charset="0"/>
              <a:buChar char="•"/>
              <a:defRPr sz="1800">
                <a:solidFill>
                  <a:srgbClr val="585858"/>
                </a:solidFill>
                <a:latin typeface="Arial" panose="020B0604020202020204" pitchFamily="34" charset="0"/>
                <a:cs typeface="Arial" panose="020B0604020202020204" pitchFamily="34" charset="0"/>
              </a:defRPr>
            </a:lvl3pPr>
            <a:lvl4pPr marL="16002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4pPr>
            <a:lvl5pPr marL="2057400" indent="-228600">
              <a:buClr>
                <a:srgbClr val="585858"/>
              </a:buClr>
              <a:buFont typeface="Arial" panose="020B0604020202020204" pitchFamily="34" charset="0"/>
              <a:buChar char="•"/>
              <a:defRPr sz="1600">
                <a:solidFill>
                  <a:srgbClr val="585858"/>
                </a:solidFill>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3717722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6366"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buNone/>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860945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a:t>Click to edit Master title style</a:t>
            </a:r>
            <a:endParaRPr lang="en-GB"/>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buNone/>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pPr>
              <a:buFont typeface="Arial" panose="020B0604020202020204" pitchFamily="34" charset="0"/>
              <a:buNone/>
            </a:pPr>
            <a:endParaRPr lang="en-GB" altLang="en-US"/>
          </a:p>
        </p:txBody>
      </p:sp>
    </p:spTree>
    <p:extLst>
      <p:ext uri="{BB962C8B-B14F-4D97-AF65-F5344CB8AC3E}">
        <p14:creationId xmlns:p14="http://schemas.microsoft.com/office/powerpoint/2010/main" val="1777666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buNone/>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
        <p:nvSpPr>
          <p:cNvPr id="2" name="TextBox 1">
            <a:extLst>
              <a:ext uri="{FF2B5EF4-FFF2-40B4-BE49-F238E27FC236}">
                <a16:creationId xmlns:a16="http://schemas.microsoft.com/office/drawing/2014/main" id="{68D0B289-4844-44AC-86A0-5AEEE34C6957}"/>
              </a:ext>
            </a:extLst>
          </p:cNvPr>
          <p:cNvSpPr txBox="1"/>
          <p:nvPr userDrawn="1"/>
        </p:nvSpPr>
        <p:spPr>
          <a:xfrm>
            <a:off x="623392" y="2348880"/>
            <a:ext cx="5616624" cy="646331"/>
          </a:xfrm>
          <a:prstGeom prst="rect">
            <a:avLst/>
          </a:prstGeom>
          <a:noFill/>
        </p:spPr>
        <p:txBody>
          <a:bodyPr wrap="square" rtlCol="0">
            <a:spAutoFit/>
          </a:bodyPr>
          <a:lstStyle/>
          <a:p>
            <a:pPr>
              <a:buNone/>
            </a:pPr>
            <a:r>
              <a:rPr lang="en-GB" sz="3600" b="1" noProof="0">
                <a:solidFill>
                  <a:schemeClr val="bg1"/>
                </a:solidFill>
              </a:rPr>
              <a:t>Thank you</a:t>
            </a:r>
            <a:endParaRPr lang="en-GB" sz="3600" b="1">
              <a:solidFill>
                <a:schemeClr val="bg1"/>
              </a:solidFill>
            </a:endParaRPr>
          </a:p>
        </p:txBody>
      </p:sp>
    </p:spTree>
    <p:extLst>
      <p:ext uri="{BB962C8B-B14F-4D97-AF65-F5344CB8AC3E}">
        <p14:creationId xmlns:p14="http://schemas.microsoft.com/office/powerpoint/2010/main" val="1052069920"/>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E479F6B-F071-4548-90FA-FCBDF835F42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3" name="Content Placeholder 2"/>
          <p:cNvSpPr>
            <a:spLocks noGrp="1"/>
          </p:cNvSpPr>
          <p:nvPr>
            <p:ph sz="half" idx="1"/>
          </p:nvPr>
        </p:nvSpPr>
        <p:spPr>
          <a:xfrm>
            <a:off x="609602" y="1556792"/>
            <a:ext cx="5390388" cy="3888433"/>
          </a:xfrm>
        </p:spPr>
        <p:txBody>
          <a:bodyPr/>
          <a:lstStyle>
            <a:lvl1pPr>
              <a:defRPr lang="en-US" dirty="0">
                <a:solidFill>
                  <a:srgbClr val="585858"/>
                </a:solidFill>
              </a:defRPr>
            </a:lvl1pPr>
            <a:lvl2pPr>
              <a:defRPr lang="en-US" dirty="0">
                <a:solidFill>
                  <a:srgbClr val="585858"/>
                </a:solidFill>
              </a:defRPr>
            </a:lvl2pPr>
            <a:lvl3pPr>
              <a:defRPr lang="en-US" dirty="0">
                <a:solidFill>
                  <a:srgbClr val="585858"/>
                </a:solidFill>
              </a:defRPr>
            </a:lvl3pPr>
            <a:lvl4pPr>
              <a:defRPr lang="en-US" dirty="0">
                <a:solidFill>
                  <a:srgbClr val="585858"/>
                </a:solidFill>
              </a:defRPr>
            </a:lvl4pPr>
            <a:lvl5pPr>
              <a:defRPr lang="en-GB" dirty="0">
                <a:solidFill>
                  <a:srgbClr val="585858"/>
                </a:solidFill>
              </a:defRPr>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2010" y="1556792"/>
            <a:ext cx="5390389" cy="3888433"/>
          </a:xfrm>
        </p:spPr>
        <p:txBody>
          <a:bodyPr/>
          <a:lstStyle>
            <a:lvl1pPr>
              <a:defRPr lang="en-US" dirty="0"/>
            </a:lvl1pPr>
            <a:lvl2pPr>
              <a:defRPr lang="en-US" dirty="0"/>
            </a:lvl2pPr>
            <a:lvl3pPr>
              <a:defRPr lang="en-US" dirty="0"/>
            </a:lvl3pPr>
            <a:lvl4pPr>
              <a:defRPr lang="en-US" dirty="0"/>
            </a:lvl4pPr>
            <a:lvl5pPr>
              <a:defRPr lang="en-GB" dirty="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D709824-0D61-4F8A-8ED4-0590D481ECBD}"/>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7312D66A-6DD2-45B6-8DB6-1538C1B43C97}"/>
              </a:ext>
            </a:extLst>
          </p:cNvPr>
          <p:cNvSpPr>
            <a:spLocks noGrp="1" noChangeArrowheads="1"/>
          </p:cNvSpPr>
          <p:nvPr>
            <p:ph type="ftr" sz="quarter" idx="11"/>
          </p:nvPr>
        </p:nvSpPr>
        <p:spPr/>
        <p:txBody>
          <a:bodyPr/>
          <a:lstStyle>
            <a:lvl1pPr>
              <a:defRPr/>
            </a:lvl1pPr>
          </a:lstStyle>
          <a:p>
            <a:pPr>
              <a:defRPr/>
            </a:pPr>
            <a:r>
              <a:rPr lang="en-GB"/>
              <a:t>Mastering Number 2021/2022</a:t>
            </a:r>
          </a:p>
        </p:txBody>
      </p:sp>
      <p:sp>
        <p:nvSpPr>
          <p:cNvPr id="9" name="Slide Number Placeholder 8">
            <a:extLst>
              <a:ext uri="{FF2B5EF4-FFF2-40B4-BE49-F238E27FC236}">
                <a16:creationId xmlns:a16="http://schemas.microsoft.com/office/drawing/2014/main" id="{43F2A2D1-25EF-42F5-96D4-30359E443777}"/>
              </a:ext>
            </a:extLst>
          </p:cNvPr>
          <p:cNvSpPr>
            <a:spLocks noGrp="1" noChangeArrowheads="1"/>
          </p:cNvSpPr>
          <p:nvPr>
            <p:ph type="sldNum" sz="quarter" idx="12"/>
          </p:nvPr>
        </p:nvSpPr>
        <p:spPr/>
        <p:txBody>
          <a:bodyPr/>
          <a:lstStyle>
            <a:lvl1pPr>
              <a:defRPr/>
            </a:lvl1pPr>
          </a:lstStyle>
          <a:p>
            <a:fld id="{5028FB64-8E98-4372-891D-01B9A57CE849}" type="slidenum">
              <a:rPr lang="en-GB" altLang="en-US"/>
              <a:pPr/>
              <a:t>‹#›</a:t>
            </a:fld>
            <a:endParaRPr lang="en-GB" altLang="en-US"/>
          </a:p>
        </p:txBody>
      </p:sp>
      <p:sp>
        <p:nvSpPr>
          <p:cNvPr id="11" name="Title 1">
            <a:extLst>
              <a:ext uri="{FF2B5EF4-FFF2-40B4-BE49-F238E27FC236}">
                <a16:creationId xmlns:a16="http://schemas.microsoft.com/office/drawing/2014/main" id="{D22044D9-9B2D-4C31-8E1E-48C5DD1E1DEA}"/>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a:t>Click to edit Master title style</a:t>
            </a:r>
            <a:endParaRPr lang="en-GB"/>
          </a:p>
        </p:txBody>
      </p:sp>
    </p:spTree>
    <p:extLst>
      <p:ext uri="{BB962C8B-B14F-4D97-AF65-F5344CB8AC3E}">
        <p14:creationId xmlns:p14="http://schemas.microsoft.com/office/powerpoint/2010/main" val="1229455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742129DB-7CCB-4DFF-A799-E554B533013B}"/>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p:nvPr>
        </p:nvSpPr>
        <p:spPr>
          <a:xfrm>
            <a:off x="622300" y="476673"/>
            <a:ext cx="6553820" cy="648071"/>
          </a:xfrm>
        </p:spPr>
        <p:txBody>
          <a:bodyPr anchor="t"/>
          <a:lstStyle>
            <a:lvl1pPr>
              <a:defRPr>
                <a:solidFill>
                  <a:schemeClr val="bg1"/>
                </a:solidFill>
                <a:latin typeface="Century Gothic" panose="020B0502020202020204" pitchFamily="34" charset="0"/>
              </a:defRPr>
            </a:lvl1pPr>
          </a:lstStyle>
          <a:p>
            <a:pPr lvl="0"/>
            <a:r>
              <a:rPr lang="en-GB" noProof="0" dirty="0"/>
              <a:t>Click to edit Master title style</a:t>
            </a:r>
          </a:p>
        </p:txBody>
      </p:sp>
      <p:sp>
        <p:nvSpPr>
          <p:cNvPr id="44037" name="Rectangle 5"/>
          <p:cNvSpPr>
            <a:spLocks noGrp="1" noChangeArrowheads="1"/>
          </p:cNvSpPr>
          <p:nvPr>
            <p:ph type="subTitle" idx="1"/>
          </p:nvPr>
        </p:nvSpPr>
        <p:spPr>
          <a:xfrm>
            <a:off x="609602" y="1268758"/>
            <a:ext cx="6062463" cy="1152130"/>
          </a:xfrm>
        </p:spPr>
        <p:txBody>
          <a:bodyPr/>
          <a:lstStyle>
            <a:lvl1pPr marL="0" indent="0">
              <a:defRPr sz="2800">
                <a:solidFill>
                  <a:schemeClr val="bg1"/>
                </a:solidFill>
                <a:latin typeface="Century Gothic" panose="020B0502020202020204" pitchFamily="34" charset="0"/>
              </a:defRPr>
            </a:lvl1pPr>
          </a:lstStyle>
          <a:p>
            <a:pPr lvl="0"/>
            <a:r>
              <a:rPr lang="en-GB" noProof="0" dirty="0"/>
              <a:t>Click to edit Master subtitle style</a:t>
            </a:r>
          </a:p>
        </p:txBody>
      </p:sp>
    </p:spTree>
    <p:extLst>
      <p:ext uri="{BB962C8B-B14F-4D97-AF65-F5344CB8AC3E}">
        <p14:creationId xmlns:p14="http://schemas.microsoft.com/office/powerpoint/2010/main" val="1742750770"/>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77405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1511F86-0498-45AC-91EB-811F623B6D9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1035" y="430660"/>
            <a:ext cx="10972800" cy="982117"/>
          </a:xfrm>
        </p:spPr>
        <p:txBody>
          <a:bodyPr anchor="t"/>
          <a:lstStyle>
            <a:lvl1pPr>
              <a:defRPr>
                <a:solidFill>
                  <a:srgbClr val="585858"/>
                </a:solidFill>
                <a:latin typeface="Century Gothic" panose="020B0502020202020204" pitchFamily="34" charset="0"/>
              </a:defRPr>
            </a:lvl1pPr>
          </a:lstStyle>
          <a:p>
            <a:r>
              <a:rPr lang="en-US" dirty="0"/>
              <a:t>Click to edit Master title style</a:t>
            </a:r>
            <a:endParaRPr lang="en-GB" dirty="0"/>
          </a:p>
        </p:txBody>
      </p:sp>
      <p:sp>
        <p:nvSpPr>
          <p:cNvPr id="3" name="Content Placeholder 2"/>
          <p:cNvSpPr>
            <a:spLocks noGrp="1"/>
          </p:cNvSpPr>
          <p:nvPr>
            <p:ph idx="1"/>
          </p:nvPr>
        </p:nvSpPr>
        <p:spPr>
          <a:xfrm>
            <a:off x="609600" y="1556792"/>
            <a:ext cx="10972800" cy="3888432"/>
          </a:xfrm>
        </p:spPr>
        <p:txBody>
          <a:bodyPr/>
          <a:lstStyle>
            <a:lvl1pPr>
              <a:defRPr>
                <a:solidFill>
                  <a:srgbClr val="585858"/>
                </a:solidFill>
                <a:latin typeface="Myriad Pro" panose="020B0503030403020204" pitchFamily="34" charset="0"/>
              </a:defRPr>
            </a:lvl1pPr>
            <a:lvl2pPr marL="742950" indent="-285750">
              <a:buClr>
                <a:srgbClr val="347574"/>
              </a:buClr>
              <a:buFont typeface="Arial" panose="020B0604020202020204" pitchFamily="34" charset="0"/>
              <a:buChar char="•"/>
              <a:defRPr>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a:solidFill>
                  <a:srgbClr val="585858"/>
                </a:solidFill>
                <a:latin typeface="Myriad Pro" panose="020B0503030403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Rectangle 6">
            <a:extLst>
              <a:ext uri="{FF2B5EF4-FFF2-40B4-BE49-F238E27FC236}">
                <a16:creationId xmlns:a16="http://schemas.microsoft.com/office/drawing/2014/main" id="{1F4B3B01-5D20-46B9-B2C9-7FD7F2BEA99B}"/>
              </a:ext>
            </a:extLst>
          </p:cNvPr>
          <p:cNvSpPr>
            <a:spLocks noGrp="1" noChangeArrowheads="1"/>
          </p:cNvSpPr>
          <p:nvPr>
            <p:ph type="dt" sz="half" idx="10"/>
          </p:nvPr>
        </p:nvSpPr>
        <p:spPr/>
        <p:txBody>
          <a:bodyPr/>
          <a:lstStyle>
            <a:lvl1pPr>
              <a:defRPr/>
            </a:lvl1pPr>
          </a:lstStyle>
          <a:p>
            <a:pPr>
              <a:defRPr/>
            </a:pPr>
            <a:endParaRPr lang="en-GB"/>
          </a:p>
        </p:txBody>
      </p:sp>
      <p:sp>
        <p:nvSpPr>
          <p:cNvPr id="7" name="Rectangle 7">
            <a:extLst>
              <a:ext uri="{FF2B5EF4-FFF2-40B4-BE49-F238E27FC236}">
                <a16:creationId xmlns:a16="http://schemas.microsoft.com/office/drawing/2014/main" id="{81515C61-0F49-4F5A-803B-A05DF82E1CB6}"/>
              </a:ext>
            </a:extLst>
          </p:cNvPr>
          <p:cNvSpPr>
            <a:spLocks noGrp="1" noChangeArrowheads="1"/>
          </p:cNvSpPr>
          <p:nvPr>
            <p:ph type="ftr" sz="quarter" idx="11"/>
          </p:nvPr>
        </p:nvSpPr>
        <p:spPr/>
        <p:txBody>
          <a:bodyPr/>
          <a:lstStyle>
            <a:lvl1pPr>
              <a:defRPr/>
            </a:lvl1pPr>
          </a:lstStyle>
          <a:p>
            <a:pPr>
              <a:defRPr/>
            </a:pPr>
            <a:endParaRPr lang="en-GB"/>
          </a:p>
        </p:txBody>
      </p:sp>
      <p:sp>
        <p:nvSpPr>
          <p:cNvPr id="8" name="Rectangle 8">
            <a:extLst>
              <a:ext uri="{FF2B5EF4-FFF2-40B4-BE49-F238E27FC236}">
                <a16:creationId xmlns:a16="http://schemas.microsoft.com/office/drawing/2014/main" id="{F229D3AA-4483-4C24-8D12-A457557489A3}"/>
              </a:ext>
            </a:extLst>
          </p:cNvPr>
          <p:cNvSpPr>
            <a:spLocks noGrp="1" noChangeArrowheads="1"/>
          </p:cNvSpPr>
          <p:nvPr>
            <p:ph type="sldNum" sz="quarter" idx="12"/>
          </p:nvPr>
        </p:nvSpPr>
        <p:spPr/>
        <p:txBody>
          <a:bodyPr/>
          <a:lstStyle>
            <a:lvl1pPr>
              <a:defRPr/>
            </a:lvl1pPr>
          </a:lstStyle>
          <a:p>
            <a:fld id="{4DB3256F-83C8-4422-BB4B-79DB90083B87}" type="slidenum">
              <a:rPr lang="en-GB" altLang="en-US"/>
              <a:pPr/>
              <a:t>‹#›</a:t>
            </a:fld>
            <a:endParaRPr lang="en-GB" altLang="en-US"/>
          </a:p>
        </p:txBody>
      </p:sp>
    </p:spTree>
    <p:extLst>
      <p:ext uri="{BB962C8B-B14F-4D97-AF65-F5344CB8AC3E}">
        <p14:creationId xmlns:p14="http://schemas.microsoft.com/office/powerpoint/2010/main" val="7391435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330023A-2763-4753-BBEA-2F9AE853939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17" name="Content Placeholder 2">
            <a:extLst>
              <a:ext uri="{FF2B5EF4-FFF2-40B4-BE49-F238E27FC236}">
                <a16:creationId xmlns:a16="http://schemas.microsoft.com/office/drawing/2014/main" id="{73E31430-B412-41EA-BA55-D58E71499B25}"/>
              </a:ext>
            </a:extLst>
          </p:cNvPr>
          <p:cNvSpPr>
            <a:spLocks noGrp="1"/>
          </p:cNvSpPr>
          <p:nvPr>
            <p:ph sz="half" idx="1"/>
          </p:nvPr>
        </p:nvSpPr>
        <p:spPr>
          <a:xfrm>
            <a:off x="609602" y="1556792"/>
            <a:ext cx="5390388" cy="3888433"/>
          </a:xfrm>
        </p:spPr>
        <p:txBody>
          <a:bodyPr/>
          <a:lstStyle>
            <a:lvl1pPr>
              <a:defRPr sz="2800">
                <a:solidFill>
                  <a:srgbClr val="585858"/>
                </a:solidFill>
                <a:latin typeface="Myriad Pro" panose="020B0503030403020204" pitchFamily="34" charset="0"/>
              </a:defRPr>
            </a:lvl1pPr>
            <a:lvl2pPr marL="742950" indent="-285750">
              <a:buClr>
                <a:srgbClr val="347574"/>
              </a:buClr>
              <a:buFont typeface="Arial" panose="020B0604020202020204" pitchFamily="34" charset="0"/>
              <a:buChar char="•"/>
              <a:defRPr sz="2400">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sz="2000">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sz="1800">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sz="1800">
                <a:solidFill>
                  <a:srgbClr val="585858"/>
                </a:solidFill>
                <a:latin typeface="Myriad Pro" panose="020B0503030403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8" name="Content Placeholder 3">
            <a:extLst>
              <a:ext uri="{FF2B5EF4-FFF2-40B4-BE49-F238E27FC236}">
                <a16:creationId xmlns:a16="http://schemas.microsoft.com/office/drawing/2014/main" id="{3090DB9E-A500-4BA4-8B74-89F3EF7ADD45}"/>
              </a:ext>
            </a:extLst>
          </p:cNvPr>
          <p:cNvSpPr>
            <a:spLocks noGrp="1"/>
          </p:cNvSpPr>
          <p:nvPr>
            <p:ph sz="half" idx="2"/>
          </p:nvPr>
        </p:nvSpPr>
        <p:spPr>
          <a:xfrm>
            <a:off x="6192010" y="1556792"/>
            <a:ext cx="5390389" cy="3888433"/>
          </a:xfrm>
        </p:spPr>
        <p:txBody>
          <a:bodyPr/>
          <a:lstStyle>
            <a:lvl1pPr>
              <a:defRPr sz="2800">
                <a:solidFill>
                  <a:srgbClr val="585858"/>
                </a:solidFill>
              </a:defRPr>
            </a:lvl1pPr>
            <a:lvl2pPr marL="742950" indent="-285750">
              <a:buClr>
                <a:srgbClr val="347574"/>
              </a:buClr>
              <a:buFont typeface="Arial" panose="020B0604020202020204" pitchFamily="34" charset="0"/>
              <a:buChar char="•"/>
              <a:defRPr sz="2400">
                <a:solidFill>
                  <a:srgbClr val="585858"/>
                </a:solidFill>
                <a:latin typeface="Myriad Pro" panose="020B0503030403020204" pitchFamily="34" charset="0"/>
              </a:defRPr>
            </a:lvl2pPr>
            <a:lvl3pPr marL="1143000" indent="-228600">
              <a:buClr>
                <a:srgbClr val="347574"/>
              </a:buClr>
              <a:buFont typeface="Arial" panose="020B0604020202020204" pitchFamily="34" charset="0"/>
              <a:buChar char="•"/>
              <a:defRPr sz="2000">
                <a:solidFill>
                  <a:srgbClr val="585858"/>
                </a:solidFill>
                <a:latin typeface="Myriad Pro" panose="020B0503030403020204" pitchFamily="34" charset="0"/>
              </a:defRPr>
            </a:lvl3pPr>
            <a:lvl4pPr marL="1600200" indent="-228600">
              <a:buClr>
                <a:srgbClr val="347574"/>
              </a:buClr>
              <a:buFont typeface="Arial" panose="020B0604020202020204" pitchFamily="34" charset="0"/>
              <a:buChar char="•"/>
              <a:defRPr sz="1800">
                <a:solidFill>
                  <a:srgbClr val="585858"/>
                </a:solidFill>
                <a:latin typeface="Myriad Pro" panose="020B0503030403020204" pitchFamily="34" charset="0"/>
              </a:defRPr>
            </a:lvl4pPr>
            <a:lvl5pPr marL="2057400" indent="-228600">
              <a:buClr>
                <a:srgbClr val="347574"/>
              </a:buClr>
              <a:buFont typeface="Arial" panose="020B0604020202020204" pitchFamily="34" charset="0"/>
              <a:buChar char="•"/>
              <a:defRPr sz="1800">
                <a:solidFill>
                  <a:srgbClr val="585858"/>
                </a:solidFill>
                <a:latin typeface="Myriad Pro" panose="020B0503030403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Date Placeholder 8">
            <a:extLst>
              <a:ext uri="{FF2B5EF4-FFF2-40B4-BE49-F238E27FC236}">
                <a16:creationId xmlns:a16="http://schemas.microsoft.com/office/drawing/2014/main" id="{CF435181-C807-4F0D-B9A5-7C9C469DF1BA}"/>
              </a:ext>
            </a:extLst>
          </p:cNvPr>
          <p:cNvSpPr>
            <a:spLocks noGrp="1" noChangeArrowheads="1"/>
          </p:cNvSpPr>
          <p:nvPr>
            <p:ph type="dt" sz="half" idx="10"/>
          </p:nvPr>
        </p:nvSpPr>
        <p:spPr/>
        <p:txBody>
          <a:bodyPr/>
          <a:lstStyle>
            <a:lvl1pPr>
              <a:defRPr/>
            </a:lvl1pPr>
          </a:lstStyle>
          <a:p>
            <a:pPr>
              <a:defRPr/>
            </a:pPr>
            <a:endParaRPr lang="en-GB"/>
          </a:p>
        </p:txBody>
      </p:sp>
      <p:sp>
        <p:nvSpPr>
          <p:cNvPr id="10" name="Footer Placeholder 9">
            <a:extLst>
              <a:ext uri="{FF2B5EF4-FFF2-40B4-BE49-F238E27FC236}">
                <a16:creationId xmlns:a16="http://schemas.microsoft.com/office/drawing/2014/main" id="{14C98FF4-E4A7-4DB9-B82D-0C11BE18EDDA}"/>
              </a:ext>
            </a:extLst>
          </p:cNvPr>
          <p:cNvSpPr>
            <a:spLocks noGrp="1" noChangeArrowheads="1"/>
          </p:cNvSpPr>
          <p:nvPr>
            <p:ph type="ftr" sz="quarter" idx="11"/>
          </p:nvPr>
        </p:nvSpPr>
        <p:spPr/>
        <p:txBody>
          <a:bodyPr/>
          <a:lstStyle>
            <a:lvl1pPr>
              <a:defRPr/>
            </a:lvl1pPr>
          </a:lstStyle>
          <a:p>
            <a:pPr>
              <a:defRPr/>
            </a:pPr>
            <a:endParaRPr lang="en-GB"/>
          </a:p>
        </p:txBody>
      </p:sp>
      <p:sp>
        <p:nvSpPr>
          <p:cNvPr id="11" name="Slide Number Placeholder 10">
            <a:extLst>
              <a:ext uri="{FF2B5EF4-FFF2-40B4-BE49-F238E27FC236}">
                <a16:creationId xmlns:a16="http://schemas.microsoft.com/office/drawing/2014/main" id="{3AD83AB7-F679-4E3E-B374-A32C747C6C65}"/>
              </a:ext>
            </a:extLst>
          </p:cNvPr>
          <p:cNvSpPr>
            <a:spLocks noGrp="1" noChangeArrowheads="1"/>
          </p:cNvSpPr>
          <p:nvPr>
            <p:ph type="sldNum" sz="quarter" idx="12"/>
          </p:nvPr>
        </p:nvSpPr>
        <p:spPr/>
        <p:txBody>
          <a:bodyPr/>
          <a:lstStyle>
            <a:lvl1pPr>
              <a:defRPr/>
            </a:lvl1pPr>
          </a:lstStyle>
          <a:p>
            <a:fld id="{9EC5C1D8-5F3C-45E3-A862-3FEB8F838978}" type="slidenum">
              <a:rPr lang="en-GB" altLang="en-US"/>
              <a:pPr/>
              <a:t>‹#›</a:t>
            </a:fld>
            <a:endParaRPr lang="en-GB" altLang="en-US"/>
          </a:p>
        </p:txBody>
      </p:sp>
      <p:sp>
        <p:nvSpPr>
          <p:cNvPr id="20" name="Title 1">
            <a:extLst>
              <a:ext uri="{FF2B5EF4-FFF2-40B4-BE49-F238E27FC236}">
                <a16:creationId xmlns:a16="http://schemas.microsoft.com/office/drawing/2014/main" id="{26B17004-3771-46EE-9F97-BB5E8F3EF573}"/>
              </a:ext>
            </a:extLst>
          </p:cNvPr>
          <p:cNvSpPr>
            <a:spLocks noGrp="1"/>
          </p:cNvSpPr>
          <p:nvPr>
            <p:ph type="title"/>
          </p:nvPr>
        </p:nvSpPr>
        <p:spPr>
          <a:xfrm>
            <a:off x="601035" y="430660"/>
            <a:ext cx="10972800" cy="982117"/>
          </a:xfrm>
        </p:spPr>
        <p:txBody>
          <a:bodyPr anchor="t"/>
          <a:lstStyle>
            <a:lvl1pPr>
              <a:defRPr>
                <a:solidFill>
                  <a:srgbClr val="585858"/>
                </a:solidFill>
              </a:defRPr>
            </a:lvl1pPr>
          </a:lstStyle>
          <a:p>
            <a:r>
              <a:rPr lang="en-US" dirty="0"/>
              <a:t>Click to edit Master title style</a:t>
            </a:r>
            <a:endParaRPr lang="en-GB" dirty="0"/>
          </a:p>
        </p:txBody>
      </p:sp>
    </p:spTree>
    <p:extLst>
      <p:ext uri="{BB962C8B-B14F-4D97-AF65-F5344CB8AC3E}">
        <p14:creationId xmlns:p14="http://schemas.microsoft.com/office/powerpoint/2010/main" val="19121802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B39D9A-8B44-421F-82E0-5688E369053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5" name="Rectangle 6">
            <a:extLst>
              <a:ext uri="{FF2B5EF4-FFF2-40B4-BE49-F238E27FC236}">
                <a16:creationId xmlns:a16="http://schemas.microsoft.com/office/drawing/2014/main" id="{729FEB22-335A-41BD-B17B-784C9EEF9ACD}"/>
              </a:ext>
            </a:extLst>
          </p:cNvPr>
          <p:cNvSpPr>
            <a:spLocks noGrp="1" noChangeArrowheads="1"/>
          </p:cNvSpPr>
          <p:nvPr>
            <p:ph type="dt" sz="half" idx="10"/>
          </p:nvPr>
        </p:nvSpPr>
        <p:spPr/>
        <p:txBody>
          <a:bodyPr/>
          <a:lstStyle>
            <a:lvl1pPr>
              <a:defRPr/>
            </a:lvl1pPr>
          </a:lstStyle>
          <a:p>
            <a:pPr>
              <a:defRPr/>
            </a:pPr>
            <a:endParaRPr lang="en-GB"/>
          </a:p>
        </p:txBody>
      </p:sp>
      <p:sp>
        <p:nvSpPr>
          <p:cNvPr id="6" name="Rectangle 7">
            <a:extLst>
              <a:ext uri="{FF2B5EF4-FFF2-40B4-BE49-F238E27FC236}">
                <a16:creationId xmlns:a16="http://schemas.microsoft.com/office/drawing/2014/main" id="{0785812D-06FB-4137-82DA-4C8636188B3A}"/>
              </a:ext>
            </a:extLst>
          </p:cNvPr>
          <p:cNvSpPr>
            <a:spLocks noGrp="1" noChangeArrowheads="1"/>
          </p:cNvSpPr>
          <p:nvPr>
            <p:ph type="ftr" sz="quarter" idx="11"/>
          </p:nvPr>
        </p:nvSpPr>
        <p:spPr/>
        <p:txBody>
          <a:bodyPr/>
          <a:lstStyle>
            <a:lvl1pPr>
              <a:defRPr/>
            </a:lvl1pPr>
          </a:lstStyle>
          <a:p>
            <a:pPr>
              <a:defRPr/>
            </a:pPr>
            <a:endParaRPr lang="en-GB" dirty="0"/>
          </a:p>
        </p:txBody>
      </p:sp>
      <p:sp>
        <p:nvSpPr>
          <p:cNvPr id="7" name="Rectangle 8">
            <a:extLst>
              <a:ext uri="{FF2B5EF4-FFF2-40B4-BE49-F238E27FC236}">
                <a16:creationId xmlns:a16="http://schemas.microsoft.com/office/drawing/2014/main" id="{335DD14D-38EC-424C-AF0C-03BA91A64CBD}"/>
              </a:ext>
            </a:extLst>
          </p:cNvPr>
          <p:cNvSpPr>
            <a:spLocks noGrp="1" noChangeArrowheads="1"/>
          </p:cNvSpPr>
          <p:nvPr>
            <p:ph type="sldNum" sz="quarter" idx="12"/>
          </p:nvPr>
        </p:nvSpPr>
        <p:spPr/>
        <p:txBody>
          <a:bodyPr/>
          <a:lstStyle>
            <a:lvl1pPr>
              <a:defRPr/>
            </a:lvl1pPr>
          </a:lstStyle>
          <a:p>
            <a:fld id="{225A271E-C960-4C09-B05F-FB20100B09A9}" type="slidenum">
              <a:rPr lang="en-GB" altLang="en-US"/>
              <a:pPr/>
              <a:t>‹#›</a:t>
            </a:fld>
            <a:endParaRPr lang="en-GB" altLang="en-US"/>
          </a:p>
        </p:txBody>
      </p:sp>
      <p:sp>
        <p:nvSpPr>
          <p:cNvPr id="11" name="Title 1">
            <a:extLst>
              <a:ext uri="{FF2B5EF4-FFF2-40B4-BE49-F238E27FC236}">
                <a16:creationId xmlns:a16="http://schemas.microsoft.com/office/drawing/2014/main" id="{EDD91F02-38ED-4B06-B867-E4F68C54EE80}"/>
              </a:ext>
            </a:extLst>
          </p:cNvPr>
          <p:cNvSpPr>
            <a:spLocks noGrp="1"/>
          </p:cNvSpPr>
          <p:nvPr>
            <p:ph type="title"/>
          </p:nvPr>
        </p:nvSpPr>
        <p:spPr>
          <a:xfrm>
            <a:off x="601035" y="430660"/>
            <a:ext cx="10972800" cy="982117"/>
          </a:xfrm>
        </p:spPr>
        <p:txBody>
          <a:bodyPr anchor="t"/>
          <a:lstStyle>
            <a:lvl1pPr>
              <a:defRPr>
                <a:solidFill>
                  <a:srgbClr val="585858"/>
                </a:solidFill>
                <a:latin typeface="Century Gothic" panose="020B0502020202020204" pitchFamily="34" charset="0"/>
              </a:defRPr>
            </a:lvl1pPr>
          </a:lstStyle>
          <a:p>
            <a:r>
              <a:rPr lang="en-US" dirty="0"/>
              <a:t>Click to edit Master title style</a:t>
            </a:r>
            <a:endParaRPr lang="en-GB" dirty="0"/>
          </a:p>
        </p:txBody>
      </p:sp>
    </p:spTree>
    <p:extLst>
      <p:ext uri="{BB962C8B-B14F-4D97-AF65-F5344CB8AC3E}">
        <p14:creationId xmlns:p14="http://schemas.microsoft.com/office/powerpoint/2010/main" val="35898455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8007C0-F29A-4315-965C-24C897F134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p:cNvSpPr>
            <a:spLocks noGrp="1"/>
          </p:cNvSpPr>
          <p:nvPr>
            <p:ph type="title"/>
          </p:nvPr>
        </p:nvSpPr>
        <p:spPr>
          <a:xfrm>
            <a:off x="609600" y="4149080"/>
            <a:ext cx="10972800" cy="426170"/>
          </a:xfrm>
        </p:spPr>
        <p:txBody>
          <a:bodyPr/>
          <a:lstStyle>
            <a:lvl1pPr algn="l">
              <a:defRPr sz="2000" b="1">
                <a:solidFill>
                  <a:srgbClr val="585858"/>
                </a:solidFill>
              </a:defRPr>
            </a:lvl1pPr>
          </a:lstStyle>
          <a:p>
            <a:r>
              <a:rPr lang="en-US" dirty="0"/>
              <a:t>Click to edit Master title style</a:t>
            </a:r>
            <a:endParaRPr lang="en-GB" dirty="0"/>
          </a:p>
        </p:txBody>
      </p:sp>
      <p:sp>
        <p:nvSpPr>
          <p:cNvPr id="3" name="Picture Placeholder 2"/>
          <p:cNvSpPr>
            <a:spLocks noGrp="1"/>
          </p:cNvSpPr>
          <p:nvPr>
            <p:ph type="pic" idx="1"/>
          </p:nvPr>
        </p:nvSpPr>
        <p:spPr>
          <a:xfrm>
            <a:off x="609600" y="444954"/>
            <a:ext cx="10972800" cy="3560111"/>
          </a:xfrm>
        </p:spPr>
        <p:txBody>
          <a:bodyPr/>
          <a:lstStyle>
            <a:lvl1pPr marL="0" indent="0">
              <a:buNone/>
              <a:defRPr sz="3200">
                <a:solidFill>
                  <a:srgbClr val="585858"/>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609600" y="4725144"/>
            <a:ext cx="10972800" cy="720080"/>
          </a:xfrm>
        </p:spPr>
        <p:txBody>
          <a:bodyPr/>
          <a:lstStyle>
            <a:lvl1pPr marL="0" indent="0">
              <a:buNone/>
              <a:defRPr sz="1400">
                <a:solidFill>
                  <a:srgbClr val="585858"/>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Date Placeholder 6">
            <a:extLst>
              <a:ext uri="{FF2B5EF4-FFF2-40B4-BE49-F238E27FC236}">
                <a16:creationId xmlns:a16="http://schemas.microsoft.com/office/drawing/2014/main" id="{5DAF0D3A-200E-48B8-9EF9-7859E1660C49}"/>
              </a:ext>
            </a:extLst>
          </p:cNvPr>
          <p:cNvSpPr>
            <a:spLocks noGrp="1" noChangeArrowheads="1"/>
          </p:cNvSpPr>
          <p:nvPr>
            <p:ph type="dt" sz="half" idx="10"/>
          </p:nvPr>
        </p:nvSpPr>
        <p:spPr/>
        <p:txBody>
          <a:bodyPr/>
          <a:lstStyle>
            <a:lvl1pPr>
              <a:defRPr/>
            </a:lvl1pPr>
          </a:lstStyle>
          <a:p>
            <a:pPr>
              <a:defRPr/>
            </a:pPr>
            <a:endParaRPr lang="en-GB"/>
          </a:p>
        </p:txBody>
      </p:sp>
      <p:sp>
        <p:nvSpPr>
          <p:cNvPr id="8" name="Footer Placeholder 7">
            <a:extLst>
              <a:ext uri="{FF2B5EF4-FFF2-40B4-BE49-F238E27FC236}">
                <a16:creationId xmlns:a16="http://schemas.microsoft.com/office/drawing/2014/main" id="{0CCEB8E3-53AE-439B-9428-72B81BD3B83C}"/>
              </a:ext>
            </a:extLst>
          </p:cNvPr>
          <p:cNvSpPr>
            <a:spLocks noGrp="1" noChangeArrowheads="1"/>
          </p:cNvSpPr>
          <p:nvPr>
            <p:ph type="ftr" sz="quarter" idx="11"/>
          </p:nvPr>
        </p:nvSpPr>
        <p:spPr/>
        <p:txBody>
          <a:bodyPr/>
          <a:lstStyle>
            <a:lvl1pPr>
              <a:defRPr/>
            </a:lvl1pPr>
          </a:lstStyle>
          <a:p>
            <a:pPr>
              <a:defRPr/>
            </a:pPr>
            <a:endParaRPr lang="en-GB"/>
          </a:p>
        </p:txBody>
      </p:sp>
      <p:sp>
        <p:nvSpPr>
          <p:cNvPr id="9" name="Slide Number Placeholder 8">
            <a:extLst>
              <a:ext uri="{FF2B5EF4-FFF2-40B4-BE49-F238E27FC236}">
                <a16:creationId xmlns:a16="http://schemas.microsoft.com/office/drawing/2014/main" id="{328C543D-1B00-4E11-9615-CDD988110A23}"/>
              </a:ext>
            </a:extLst>
          </p:cNvPr>
          <p:cNvSpPr>
            <a:spLocks noGrp="1" noChangeArrowheads="1"/>
          </p:cNvSpPr>
          <p:nvPr>
            <p:ph type="sldNum" sz="quarter" idx="12"/>
          </p:nvPr>
        </p:nvSpPr>
        <p:spPr/>
        <p:txBody>
          <a:bodyPr/>
          <a:lstStyle>
            <a:lvl1pPr>
              <a:defRPr/>
            </a:lvl1pPr>
          </a:lstStyle>
          <a:p>
            <a:fld id="{EC86FDD3-8659-4DF6-9C22-A70505F52DFB}" type="slidenum">
              <a:rPr lang="en-GB" altLang="en-US"/>
              <a:pPr/>
              <a:t>‹#›</a:t>
            </a:fld>
            <a:endParaRPr lang="en-GB" altLang="en-US"/>
          </a:p>
        </p:txBody>
      </p:sp>
    </p:spTree>
    <p:extLst>
      <p:ext uri="{BB962C8B-B14F-4D97-AF65-F5344CB8AC3E}">
        <p14:creationId xmlns:p14="http://schemas.microsoft.com/office/powerpoint/2010/main" val="24559321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AD10152-7721-41A0-A6C5-8721C8D0EB1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7055" y="0"/>
            <a:ext cx="12228688" cy="687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4"/>
          <p:cNvSpPr>
            <a:spLocks noGrp="1" noChangeArrowheads="1"/>
          </p:cNvSpPr>
          <p:nvPr>
            <p:ph type="ctrTitle" hasCustomPrompt="1"/>
          </p:nvPr>
        </p:nvSpPr>
        <p:spPr>
          <a:xfrm>
            <a:off x="622301" y="476673"/>
            <a:ext cx="6049764" cy="648071"/>
          </a:xfrm>
        </p:spPr>
        <p:txBody>
          <a:bodyPr anchor="t"/>
          <a:lstStyle>
            <a:lvl1pPr>
              <a:defRPr>
                <a:solidFill>
                  <a:schemeClr val="bg1"/>
                </a:solidFill>
                <a:latin typeface="Century Gothic" panose="020B0502020202020204" pitchFamily="34" charset="0"/>
              </a:defRPr>
            </a:lvl1pPr>
          </a:lstStyle>
          <a:p>
            <a:pPr lvl="0"/>
            <a:r>
              <a:rPr lang="en-GB" noProof="0" dirty="0"/>
              <a:t>Thank you</a:t>
            </a:r>
          </a:p>
        </p:txBody>
      </p:sp>
      <p:sp>
        <p:nvSpPr>
          <p:cNvPr id="7" name="Date Placeholder 6">
            <a:extLst>
              <a:ext uri="{FF2B5EF4-FFF2-40B4-BE49-F238E27FC236}">
                <a16:creationId xmlns:a16="http://schemas.microsoft.com/office/drawing/2014/main" id="{FF959467-41A6-455E-929A-E40D1059C340}"/>
              </a:ext>
            </a:extLst>
          </p:cNvPr>
          <p:cNvSpPr>
            <a:spLocks noGrp="1" noChangeArrowheads="1"/>
          </p:cNvSpPr>
          <p:nvPr>
            <p:ph type="dt" sz="half" idx="10"/>
          </p:nvPr>
        </p:nvSpPr>
        <p:spPr/>
        <p:txBody>
          <a:bodyPr/>
          <a:lstStyle>
            <a:lvl1pPr>
              <a:defRPr>
                <a:solidFill>
                  <a:schemeClr val="accent2"/>
                </a:solidFill>
              </a:defRPr>
            </a:lvl1pPr>
          </a:lstStyle>
          <a:p>
            <a:pPr>
              <a:defRPr/>
            </a:pPr>
            <a:endParaRPr lang="en-GB"/>
          </a:p>
        </p:txBody>
      </p:sp>
      <p:sp>
        <p:nvSpPr>
          <p:cNvPr id="8" name="Footer Placeholder 7">
            <a:extLst>
              <a:ext uri="{FF2B5EF4-FFF2-40B4-BE49-F238E27FC236}">
                <a16:creationId xmlns:a16="http://schemas.microsoft.com/office/drawing/2014/main" id="{80EA04C3-E93E-45FB-8B42-78A38976AF52}"/>
              </a:ext>
            </a:extLst>
          </p:cNvPr>
          <p:cNvSpPr>
            <a:spLocks noGrp="1" noChangeArrowheads="1"/>
          </p:cNvSpPr>
          <p:nvPr>
            <p:ph type="ftr" sz="quarter" idx="11"/>
          </p:nvPr>
        </p:nvSpPr>
        <p:spPr>
          <a:xfrm>
            <a:off x="3503085" y="6248400"/>
            <a:ext cx="8544983" cy="457200"/>
          </a:xfrm>
        </p:spPr>
        <p:txBody>
          <a:bodyPr/>
          <a:lstStyle>
            <a:lvl1pPr>
              <a:defRPr>
                <a:solidFill>
                  <a:schemeClr val="accent2"/>
                </a:solidFill>
              </a:defRPr>
            </a:lvl1pPr>
          </a:lstStyle>
          <a:p>
            <a:pPr>
              <a:defRPr/>
            </a:pPr>
            <a:endParaRPr lang="en-GB"/>
          </a:p>
        </p:txBody>
      </p:sp>
    </p:spTree>
    <p:extLst>
      <p:ext uri="{BB962C8B-B14F-4D97-AF65-F5344CB8AC3E}">
        <p14:creationId xmlns:p14="http://schemas.microsoft.com/office/powerpoint/2010/main" val="266031316"/>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043FF3-1B19-4F6E-AED6-1F0E0B12665B}"/>
              </a:ext>
            </a:extLst>
          </p:cNvPr>
          <p:cNvSpPr>
            <a:spLocks noGrp="1"/>
          </p:cNvSpPr>
          <p:nvPr>
            <p:ph type="title"/>
          </p:nvPr>
        </p:nvSpPr>
        <p:spPr>
          <a:xfrm>
            <a:off x="609437" y="365125"/>
            <a:ext cx="10968567"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CA78F67-7D07-4B89-B1B7-77FCB2FBCB01}"/>
              </a:ext>
            </a:extLst>
          </p:cNvPr>
          <p:cNvSpPr>
            <a:spLocks noGrp="1"/>
          </p:cNvSpPr>
          <p:nvPr>
            <p:ph type="body" idx="1"/>
          </p:nvPr>
        </p:nvSpPr>
        <p:spPr>
          <a:xfrm>
            <a:off x="609437" y="1825625"/>
            <a:ext cx="10968567"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9AF1F1-6765-45EE-BEB9-185EDFB653E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buFont typeface="Arial" panose="020B0604020202020204" pitchFamily="34" charset="0"/>
              <a:buNone/>
            </a:pPr>
            <a:fld id="{52CA6C61-5C46-4CCD-83FB-18DE309C7599}" type="datetimeFigureOut">
              <a:rPr lang="en-GB" smtClean="0"/>
              <a:pPr>
                <a:buFont typeface="Arial" panose="020B0604020202020204" pitchFamily="34" charset="0"/>
                <a:buNone/>
              </a:pPr>
              <a:t>15/01/2026</a:t>
            </a:fld>
            <a:endParaRPr lang="en-GB"/>
          </a:p>
        </p:txBody>
      </p:sp>
      <p:sp>
        <p:nvSpPr>
          <p:cNvPr id="5" name="Footer Placeholder 4">
            <a:extLst>
              <a:ext uri="{FF2B5EF4-FFF2-40B4-BE49-F238E27FC236}">
                <a16:creationId xmlns:a16="http://schemas.microsoft.com/office/drawing/2014/main" id="{223D2AC0-4764-4C71-9EC2-3E3309ED3F3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buNone/>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1279FDB-13C2-4DC1-8C93-EEA50C7287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buFont typeface="Arial" panose="020B0604020202020204" pitchFamily="34" charset="0"/>
              <a:buNone/>
            </a:pPr>
            <a:fld id="{3A4A998D-6F83-4D71-AA77-13FC1A139956}" type="slidenum">
              <a:rPr lang="en-GB" smtClean="0"/>
              <a:pPr>
                <a:buFont typeface="Arial" panose="020B0604020202020204" pitchFamily="34" charset="0"/>
                <a:buNone/>
              </a:pPr>
              <a:t>‹#›</a:t>
            </a:fld>
            <a:endParaRPr lang="en-GB"/>
          </a:p>
        </p:txBody>
      </p:sp>
    </p:spTree>
    <p:extLst>
      <p:ext uri="{BB962C8B-B14F-4D97-AF65-F5344CB8AC3E}">
        <p14:creationId xmlns:p14="http://schemas.microsoft.com/office/powerpoint/2010/main" val="33538597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xStyles>
    <p:titleStyle>
      <a:lvl1pPr algn="l" defTabSz="914400" rtl="0" eaLnBrk="1" latinLnBrk="0" hangingPunct="1">
        <a:lnSpc>
          <a:spcPct val="90000"/>
        </a:lnSpc>
        <a:spcBef>
          <a:spcPct val="0"/>
        </a:spcBef>
        <a:buNone/>
        <a:defRPr sz="3600" b="1" kern="1200">
          <a:solidFill>
            <a:srgbClr val="585858"/>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lnSpc>
          <a:spcPct val="90000"/>
        </a:lnSpc>
        <a:spcBef>
          <a:spcPts val="1000"/>
        </a:spcBef>
        <a:buFont typeface="Arial" panose="020B0604020202020204" pitchFamily="34" charset="0"/>
        <a:buChar char="•"/>
        <a:defRPr sz="2400" kern="1200">
          <a:solidFill>
            <a:srgbClr val="585858"/>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585858"/>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rgbClr val="585858"/>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rgbClr val="585858"/>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4">
            <a:extLst>
              <a:ext uri="{FF2B5EF4-FFF2-40B4-BE49-F238E27FC236}">
                <a16:creationId xmlns:a16="http://schemas.microsoft.com/office/drawing/2014/main" id="{8813D3F6-AFE0-4E9D-851A-B5716B58BE8D}"/>
              </a:ext>
            </a:extLst>
          </p:cNvPr>
          <p:cNvSpPr>
            <a:spLocks noGrp="1" noChangeArrowheads="1"/>
          </p:cNvSpPr>
          <p:nvPr>
            <p:ph type="title"/>
          </p:nvPr>
        </p:nvSpPr>
        <p:spPr bwMode="auto">
          <a:xfrm>
            <a:off x="609437" y="301625"/>
            <a:ext cx="10972963"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dirty="0"/>
              <a:t>Click to edit Master title style</a:t>
            </a:r>
          </a:p>
        </p:txBody>
      </p:sp>
      <p:sp>
        <p:nvSpPr>
          <p:cNvPr id="1027" name="Rectangle 5">
            <a:extLst>
              <a:ext uri="{FF2B5EF4-FFF2-40B4-BE49-F238E27FC236}">
                <a16:creationId xmlns:a16="http://schemas.microsoft.com/office/drawing/2014/main" id="{F919EB2E-C910-4BD3-AA6E-D874436CD585}"/>
              </a:ext>
            </a:extLst>
          </p:cNvPr>
          <p:cNvSpPr>
            <a:spLocks noGrp="1" noChangeArrowheads="1"/>
          </p:cNvSpPr>
          <p:nvPr>
            <p:ph type="body" idx="1"/>
          </p:nvPr>
        </p:nvSpPr>
        <p:spPr bwMode="auto">
          <a:xfrm>
            <a:off x="609601" y="1556793"/>
            <a:ext cx="10968567" cy="4385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dirty="0"/>
              <a:t>Click to edit Master text styles</a:t>
            </a:r>
          </a:p>
          <a:p>
            <a:pPr lvl="1"/>
            <a:r>
              <a:rPr lang="en-GB" altLang="en-US" dirty="0"/>
              <a:t>Second level</a:t>
            </a:r>
          </a:p>
          <a:p>
            <a:pPr lvl="2"/>
            <a:r>
              <a:rPr lang="en-GB" altLang="en-US" dirty="0"/>
              <a:t>Third level</a:t>
            </a:r>
          </a:p>
        </p:txBody>
      </p:sp>
      <p:sp>
        <p:nvSpPr>
          <p:cNvPr id="43014" name="Rectangle 6">
            <a:extLst>
              <a:ext uri="{FF2B5EF4-FFF2-40B4-BE49-F238E27FC236}">
                <a16:creationId xmlns:a16="http://schemas.microsoft.com/office/drawing/2014/main" id="{BBF75FAD-1C64-49A9-AABE-8F0A65128F17}"/>
              </a:ext>
            </a:extLst>
          </p:cNvPr>
          <p:cNvSpPr>
            <a:spLocks noGrp="1" noChangeArrowheads="1"/>
          </p:cNvSpPr>
          <p:nvPr>
            <p:ph type="dt" sz="half" idx="2"/>
          </p:nvPr>
        </p:nvSpPr>
        <p:spPr bwMode="auto">
          <a:xfrm>
            <a:off x="609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spcBef>
                <a:spcPct val="0"/>
              </a:spcBef>
              <a:buClrTx/>
              <a:buFontTx/>
              <a:buNone/>
              <a:defRPr sz="1200">
                <a:latin typeface="Arial" charset="0"/>
              </a:defRPr>
            </a:lvl1pPr>
          </a:lstStyle>
          <a:p>
            <a:pPr>
              <a:defRPr/>
            </a:pPr>
            <a:endParaRPr lang="en-GB"/>
          </a:p>
        </p:txBody>
      </p:sp>
      <p:sp>
        <p:nvSpPr>
          <p:cNvPr id="43015" name="Rectangle 7">
            <a:extLst>
              <a:ext uri="{FF2B5EF4-FFF2-40B4-BE49-F238E27FC236}">
                <a16:creationId xmlns:a16="http://schemas.microsoft.com/office/drawing/2014/main" id="{86566B38-4A46-43A1-8FF2-24E49E84A109}"/>
              </a:ext>
            </a:extLst>
          </p:cNvPr>
          <p:cNvSpPr>
            <a:spLocks noGrp="1" noChangeArrowheads="1"/>
          </p:cNvSpPr>
          <p:nvPr>
            <p:ph type="ftr" sz="quarter" idx="3"/>
          </p:nvPr>
        </p:nvSpPr>
        <p:spPr bwMode="auto">
          <a:xfrm>
            <a:off x="4165600" y="6248400"/>
            <a:ext cx="3860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ctr">
              <a:spcBef>
                <a:spcPct val="0"/>
              </a:spcBef>
              <a:buClrTx/>
              <a:buFontTx/>
              <a:buNone/>
              <a:defRPr sz="1200">
                <a:latin typeface="Arial" charset="0"/>
              </a:defRPr>
            </a:lvl1pPr>
          </a:lstStyle>
          <a:p>
            <a:pPr>
              <a:defRPr/>
            </a:pPr>
            <a:endParaRPr lang="en-GB"/>
          </a:p>
        </p:txBody>
      </p:sp>
      <p:sp>
        <p:nvSpPr>
          <p:cNvPr id="43016" name="Rectangle 8">
            <a:extLst>
              <a:ext uri="{FF2B5EF4-FFF2-40B4-BE49-F238E27FC236}">
                <a16:creationId xmlns:a16="http://schemas.microsoft.com/office/drawing/2014/main" id="{956C52DF-8098-4560-A757-D09AC7C69060}"/>
              </a:ext>
            </a:extLst>
          </p:cNvPr>
          <p:cNvSpPr>
            <a:spLocks noGrp="1" noChangeArrowheads="1"/>
          </p:cNvSpPr>
          <p:nvPr>
            <p:ph type="sldNum" sz="quarter" idx="4"/>
          </p:nvPr>
        </p:nvSpPr>
        <p:spPr bwMode="auto">
          <a:xfrm>
            <a:off x="8737600" y="6248400"/>
            <a:ext cx="2844800" cy="4572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vl1pPr>
          </a:lstStyle>
          <a:p>
            <a:fld id="{AE284E3E-0734-4C1C-8A10-2A7D3F5CEAFB}" type="slidenum">
              <a:rPr lang="en-GB" altLang="en-US"/>
              <a:pPr/>
              <a:t>‹#›</a:t>
            </a:fld>
            <a:endParaRPr lang="en-GB" altLang="en-US"/>
          </a:p>
        </p:txBody>
      </p:sp>
    </p:spTree>
    <p:extLst>
      <p:ext uri="{BB962C8B-B14F-4D97-AF65-F5344CB8AC3E}">
        <p14:creationId xmlns:p14="http://schemas.microsoft.com/office/powerpoint/2010/main" val="260537110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Lst>
  <p:txStyles>
    <p:titleStyle>
      <a:lvl1pPr algn="l" rtl="0" eaLnBrk="0" fontAlgn="base" hangingPunct="0">
        <a:spcBef>
          <a:spcPct val="0"/>
        </a:spcBef>
        <a:spcAft>
          <a:spcPct val="0"/>
        </a:spcAft>
        <a:defRPr sz="3600" b="1">
          <a:solidFill>
            <a:srgbClr val="585858"/>
          </a:solidFill>
          <a:latin typeface="Century Gothic" panose="020B0502020202020204" pitchFamily="34" charset="0"/>
          <a:ea typeface="+mj-ea"/>
          <a:cs typeface="+mj-cs"/>
        </a:defRPr>
      </a:lvl1pPr>
      <a:lvl2pPr algn="l" rtl="0" eaLnBrk="0" fontAlgn="base" hangingPunct="0">
        <a:spcBef>
          <a:spcPct val="0"/>
        </a:spcBef>
        <a:spcAft>
          <a:spcPct val="0"/>
        </a:spcAft>
        <a:defRPr sz="3600" b="1">
          <a:solidFill>
            <a:srgbClr val="00628C"/>
          </a:solidFill>
          <a:latin typeface="Arial" charset="0"/>
        </a:defRPr>
      </a:lvl2pPr>
      <a:lvl3pPr algn="l" rtl="0" eaLnBrk="0" fontAlgn="base" hangingPunct="0">
        <a:spcBef>
          <a:spcPct val="0"/>
        </a:spcBef>
        <a:spcAft>
          <a:spcPct val="0"/>
        </a:spcAft>
        <a:defRPr sz="3600" b="1">
          <a:solidFill>
            <a:srgbClr val="00628C"/>
          </a:solidFill>
          <a:latin typeface="Arial" charset="0"/>
        </a:defRPr>
      </a:lvl3pPr>
      <a:lvl4pPr algn="l" rtl="0" eaLnBrk="0" fontAlgn="base" hangingPunct="0">
        <a:spcBef>
          <a:spcPct val="0"/>
        </a:spcBef>
        <a:spcAft>
          <a:spcPct val="0"/>
        </a:spcAft>
        <a:defRPr sz="3600" b="1">
          <a:solidFill>
            <a:srgbClr val="00628C"/>
          </a:solidFill>
          <a:latin typeface="Arial" charset="0"/>
        </a:defRPr>
      </a:lvl4pPr>
      <a:lvl5pPr algn="l" rtl="0" eaLnBrk="0" fontAlgn="base" hangingPunct="0">
        <a:spcBef>
          <a:spcPct val="0"/>
        </a:spcBef>
        <a:spcAft>
          <a:spcPct val="0"/>
        </a:spcAft>
        <a:defRPr sz="3600" b="1">
          <a:solidFill>
            <a:srgbClr val="00628C"/>
          </a:solidFill>
          <a:latin typeface="Arial" charset="0"/>
        </a:defRPr>
      </a:lvl5pPr>
      <a:lvl6pPr marL="457200" algn="l" rtl="0" fontAlgn="base">
        <a:spcBef>
          <a:spcPct val="0"/>
        </a:spcBef>
        <a:spcAft>
          <a:spcPct val="0"/>
        </a:spcAft>
        <a:defRPr sz="3600" b="1">
          <a:solidFill>
            <a:srgbClr val="00628C"/>
          </a:solidFill>
          <a:latin typeface="Arial" charset="0"/>
        </a:defRPr>
      </a:lvl6pPr>
      <a:lvl7pPr marL="914400" algn="l" rtl="0" fontAlgn="base">
        <a:spcBef>
          <a:spcPct val="0"/>
        </a:spcBef>
        <a:spcAft>
          <a:spcPct val="0"/>
        </a:spcAft>
        <a:defRPr sz="3600" b="1">
          <a:solidFill>
            <a:srgbClr val="00628C"/>
          </a:solidFill>
          <a:latin typeface="Arial" charset="0"/>
        </a:defRPr>
      </a:lvl7pPr>
      <a:lvl8pPr marL="1371600" algn="l" rtl="0" fontAlgn="base">
        <a:spcBef>
          <a:spcPct val="0"/>
        </a:spcBef>
        <a:spcAft>
          <a:spcPct val="0"/>
        </a:spcAft>
        <a:defRPr sz="3600" b="1">
          <a:solidFill>
            <a:srgbClr val="00628C"/>
          </a:solidFill>
          <a:latin typeface="Arial" charset="0"/>
        </a:defRPr>
      </a:lvl8pPr>
      <a:lvl9pPr marL="1828800" algn="l" rtl="0" fontAlgn="base">
        <a:spcBef>
          <a:spcPct val="0"/>
        </a:spcBef>
        <a:spcAft>
          <a:spcPct val="0"/>
        </a:spcAft>
        <a:defRPr sz="3600" b="1">
          <a:solidFill>
            <a:srgbClr val="00628C"/>
          </a:solidFill>
          <a:latin typeface="Arial" charset="0"/>
        </a:defRPr>
      </a:lvl9pPr>
    </p:titleStyle>
    <p:bodyStyle>
      <a:lvl1pPr marL="342900" indent="-342900" algn="l" rtl="0" eaLnBrk="0" fontAlgn="base" hangingPunct="0">
        <a:spcBef>
          <a:spcPct val="20000"/>
        </a:spcBef>
        <a:spcAft>
          <a:spcPct val="0"/>
        </a:spcAft>
        <a:buClr>
          <a:schemeClr val="tx2"/>
        </a:buClr>
        <a:buFont typeface="Arial" panose="020B0604020202020204" pitchFamily="34" charset="0"/>
        <a:defRPr sz="3200">
          <a:solidFill>
            <a:srgbClr val="585858"/>
          </a:solidFill>
          <a:latin typeface="+mj-lt"/>
          <a:ea typeface="+mn-ea"/>
          <a:cs typeface="+mn-cs"/>
        </a:defRPr>
      </a:lvl1pPr>
      <a:lvl2pPr marL="742950" indent="-285750" algn="l" rtl="0" eaLnBrk="0" fontAlgn="base" hangingPunct="0">
        <a:spcBef>
          <a:spcPct val="20000"/>
        </a:spcBef>
        <a:spcAft>
          <a:spcPct val="0"/>
        </a:spcAft>
        <a:buClr>
          <a:srgbClr val="347574"/>
        </a:buClr>
        <a:buFont typeface="Arial" panose="020B0604020202020204" pitchFamily="34" charset="0"/>
        <a:buChar char="•"/>
        <a:defRPr sz="2800">
          <a:solidFill>
            <a:srgbClr val="585858"/>
          </a:solidFill>
          <a:latin typeface="+mj-lt"/>
        </a:defRPr>
      </a:lvl2pPr>
      <a:lvl3pPr marL="1143000" indent="-228600" algn="l" rtl="0" eaLnBrk="0" fontAlgn="base" hangingPunct="0">
        <a:spcBef>
          <a:spcPct val="20000"/>
        </a:spcBef>
        <a:spcAft>
          <a:spcPct val="0"/>
        </a:spcAft>
        <a:buClr>
          <a:srgbClr val="347574"/>
        </a:buClr>
        <a:buFont typeface="Arial" panose="020B0604020202020204" pitchFamily="34" charset="0"/>
        <a:buChar char="•"/>
        <a:defRPr sz="2400">
          <a:solidFill>
            <a:srgbClr val="585858"/>
          </a:solidFill>
          <a:latin typeface="+mj-lt"/>
        </a:defRPr>
      </a:lvl3pPr>
      <a:lvl4pPr marL="1600200" indent="-228600" algn="l" rtl="0" eaLnBrk="0" fontAlgn="base" hangingPunct="0">
        <a:spcBef>
          <a:spcPct val="20000"/>
        </a:spcBef>
        <a:spcAft>
          <a:spcPct val="0"/>
        </a:spcAft>
        <a:buClr>
          <a:schemeClr val="accent2"/>
        </a:buClr>
        <a:buFont typeface="Arial" panose="020B0604020202020204" pitchFamily="34" charset="0"/>
        <a:buChar char="●"/>
        <a:defRPr sz="1900">
          <a:solidFill>
            <a:schemeClr val="tx1"/>
          </a:solidFill>
          <a:latin typeface="+mn-lt"/>
        </a:defRPr>
      </a:lvl4pPr>
      <a:lvl5pPr marL="2057400" indent="-228600" algn="l" rtl="0" eaLnBrk="0" fontAlgn="base" hangingPunct="0">
        <a:spcBef>
          <a:spcPct val="20000"/>
        </a:spcBef>
        <a:spcAft>
          <a:spcPct val="0"/>
        </a:spcAft>
        <a:buClr>
          <a:schemeClr val="tx2"/>
        </a:buClr>
        <a:buFont typeface="Arial" panose="020B0604020202020204" pitchFamily="34" charset="0"/>
        <a:buChar char="●"/>
        <a:defRPr sz="1900">
          <a:solidFill>
            <a:schemeClr val="tx1"/>
          </a:solidFill>
          <a:latin typeface="+mn-lt"/>
        </a:defRPr>
      </a:lvl5pPr>
      <a:lvl6pPr marL="2514600" indent="-228600" algn="l" rtl="0" fontAlgn="base">
        <a:spcBef>
          <a:spcPct val="20000"/>
        </a:spcBef>
        <a:spcAft>
          <a:spcPct val="0"/>
        </a:spcAft>
        <a:buClr>
          <a:schemeClr val="tx2"/>
        </a:buClr>
        <a:buFont typeface="Arial" charset="0"/>
        <a:buChar char="●"/>
        <a:defRPr sz="1900">
          <a:solidFill>
            <a:schemeClr val="tx1"/>
          </a:solidFill>
          <a:latin typeface="+mn-lt"/>
        </a:defRPr>
      </a:lvl6pPr>
      <a:lvl7pPr marL="2971800" indent="-228600" algn="l" rtl="0" fontAlgn="base">
        <a:spcBef>
          <a:spcPct val="20000"/>
        </a:spcBef>
        <a:spcAft>
          <a:spcPct val="0"/>
        </a:spcAft>
        <a:buClr>
          <a:schemeClr val="tx2"/>
        </a:buClr>
        <a:buFont typeface="Arial" charset="0"/>
        <a:buChar char="●"/>
        <a:defRPr sz="1900">
          <a:solidFill>
            <a:schemeClr val="tx1"/>
          </a:solidFill>
          <a:latin typeface="+mn-lt"/>
        </a:defRPr>
      </a:lvl7pPr>
      <a:lvl8pPr marL="3429000" indent="-228600" algn="l" rtl="0" fontAlgn="base">
        <a:spcBef>
          <a:spcPct val="20000"/>
        </a:spcBef>
        <a:spcAft>
          <a:spcPct val="0"/>
        </a:spcAft>
        <a:buClr>
          <a:schemeClr val="tx2"/>
        </a:buClr>
        <a:buFont typeface="Arial" charset="0"/>
        <a:buChar char="●"/>
        <a:defRPr sz="1900">
          <a:solidFill>
            <a:schemeClr val="tx1"/>
          </a:solidFill>
          <a:latin typeface="+mn-lt"/>
        </a:defRPr>
      </a:lvl8pPr>
      <a:lvl9pPr marL="3886200" indent="-228600" algn="l" rtl="0" fontAlgn="base">
        <a:spcBef>
          <a:spcPct val="20000"/>
        </a:spcBef>
        <a:spcAft>
          <a:spcPct val="0"/>
        </a:spcAft>
        <a:buClr>
          <a:schemeClr val="tx2"/>
        </a:buClr>
        <a:buFont typeface="Arial" charset="0"/>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0.png"/><Relationship Id="rId7"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24.png"/><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21.png"/><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notesSlide" Target="../notesSlides/notesSlide31.xml"/><Relationship Id="rId1" Type="http://schemas.openxmlformats.org/officeDocument/2006/relationships/slideLayout" Target="../slideLayouts/slideLayout4.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33.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9.png"/><Relationship Id="rId7" Type="http://schemas.openxmlformats.org/officeDocument/2006/relationships/image" Target="../media/image29.pn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3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9.png"/><Relationship Id="rId7" Type="http://schemas.openxmlformats.org/officeDocument/2006/relationships/image" Target="../media/image29.png"/><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hyperlink" Target="https://www.gov.uk/government/publications/development-matters--2/development-matters" TargetMode="Externa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fontScale="90000"/>
          </a:bodyPr>
          <a:lstStyle/>
          <a:p>
            <a:r>
              <a:rPr lang="en-US" dirty="0">
                <a:latin typeface="Arial"/>
                <a:cs typeface="Arial"/>
              </a:rPr>
              <a:t>Mastering Number at Home</a:t>
            </a:r>
            <a:br>
              <a:rPr lang="en-US" dirty="0">
                <a:latin typeface="Arial"/>
                <a:cs typeface="Arial"/>
              </a:rPr>
            </a:br>
            <a:br>
              <a:rPr lang="en-US" dirty="0"/>
            </a:br>
            <a:r>
              <a:rPr lang="en-US" dirty="0">
                <a:latin typeface="Arial"/>
                <a:cs typeface="Arial"/>
              </a:rPr>
              <a:t>Year 1</a:t>
            </a:r>
            <a:endParaRPr lang="en-US" dirty="0"/>
          </a:p>
        </p:txBody>
      </p:sp>
      <p:pic>
        <p:nvPicPr>
          <p:cNvPr id="14" name="Picture 13">
            <a:extLst>
              <a:ext uri="{FF2B5EF4-FFF2-40B4-BE49-F238E27FC236}">
                <a16:creationId xmlns:a16="http://schemas.microsoft.com/office/drawing/2014/main" id="{C4984EAB-AE39-C338-A2E2-416E453C70D3}"/>
              </a:ext>
            </a:extLst>
          </p:cNvPr>
          <p:cNvPicPr>
            <a:picLocks noChangeAspect="1"/>
          </p:cNvPicPr>
          <p:nvPr/>
        </p:nvPicPr>
        <p:blipFill rotWithShape="1">
          <a:blip r:embed="rId3"/>
          <a:srcRect l="29991" r="49412" b="68703"/>
          <a:stretch/>
        </p:blipFill>
        <p:spPr>
          <a:xfrm>
            <a:off x="9956034" y="1516917"/>
            <a:ext cx="2052442" cy="2273977"/>
          </a:xfrm>
          <a:prstGeom prst="rect">
            <a:avLst/>
          </a:prstGeom>
        </p:spPr>
      </p:pic>
      <p:grpSp>
        <p:nvGrpSpPr>
          <p:cNvPr id="3" name="Group 2">
            <a:extLst>
              <a:ext uri="{FF2B5EF4-FFF2-40B4-BE49-F238E27FC236}">
                <a16:creationId xmlns:a16="http://schemas.microsoft.com/office/drawing/2014/main" id="{4604EC76-9ED8-9F4D-C02B-78575D1E09B0}"/>
              </a:ext>
            </a:extLst>
          </p:cNvPr>
          <p:cNvGrpSpPr/>
          <p:nvPr/>
        </p:nvGrpSpPr>
        <p:grpSpPr>
          <a:xfrm>
            <a:off x="7565626" y="2122311"/>
            <a:ext cx="1758996" cy="1668583"/>
            <a:chOff x="556033" y="577799"/>
            <a:chExt cx="2611910" cy="2579261"/>
          </a:xfrm>
        </p:grpSpPr>
        <p:sp>
          <p:nvSpPr>
            <p:cNvPr id="8" name="AutoShape 10">
              <a:extLst>
                <a:ext uri="{FF2B5EF4-FFF2-40B4-BE49-F238E27FC236}">
                  <a16:creationId xmlns:a16="http://schemas.microsoft.com/office/drawing/2014/main" id="{75EFB5CE-D4DF-E627-98B1-7D0BF453A35E}"/>
                </a:ext>
              </a:extLst>
            </p:cNvPr>
            <p:cNvSpPr>
              <a:spLocks noChangeArrowheads="1"/>
            </p:cNvSpPr>
            <p:nvPr/>
          </p:nvSpPr>
          <p:spPr bwMode="auto">
            <a:xfrm>
              <a:off x="556033" y="577799"/>
              <a:ext cx="2611910" cy="2579261"/>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4D7DB2F6-09AB-A1D4-A3FB-F57A242AB193}"/>
                </a:ext>
              </a:extLst>
            </p:cNvPr>
            <p:cNvSpPr/>
            <p:nvPr/>
          </p:nvSpPr>
          <p:spPr>
            <a:xfrm>
              <a:off x="1493609" y="1506013"/>
              <a:ext cx="720000" cy="720000"/>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206C19C8-66FB-B136-7528-9DB4BA1D91DE}"/>
                </a:ext>
              </a:extLst>
            </p:cNvPr>
            <p:cNvSpPr/>
            <p:nvPr/>
          </p:nvSpPr>
          <p:spPr>
            <a:xfrm>
              <a:off x="77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6CF7286D-4E9C-94F2-4FEF-748C79487CB0}"/>
                </a:ext>
              </a:extLst>
            </p:cNvPr>
            <p:cNvSpPr/>
            <p:nvPr/>
          </p:nvSpPr>
          <p:spPr>
            <a:xfrm>
              <a:off x="2213609" y="786013"/>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4498F7CA-1AEA-43BD-E50E-16F1D27B2AE7}"/>
                </a:ext>
              </a:extLst>
            </p:cNvPr>
            <p:cNvSpPr/>
            <p:nvPr/>
          </p:nvSpPr>
          <p:spPr>
            <a:xfrm>
              <a:off x="77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B940D2F1-E953-F873-AD87-35AE4198D73D}"/>
                </a:ext>
              </a:extLst>
            </p:cNvPr>
            <p:cNvSpPr/>
            <p:nvPr/>
          </p:nvSpPr>
          <p:spPr>
            <a:xfrm>
              <a:off x="2213609" y="2229459"/>
              <a:ext cx="720000" cy="720000"/>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849181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A1C673-EDCF-3000-E5C8-DC2A716CDF7B}"/>
              </a:ext>
            </a:extLst>
          </p:cNvPr>
          <p:cNvSpPr txBox="1"/>
          <p:nvPr/>
        </p:nvSpPr>
        <p:spPr>
          <a:xfrm>
            <a:off x="511728" y="486561"/>
            <a:ext cx="1141741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585858"/>
                </a:solidFill>
                <a:effectLst/>
                <a:uLnTx/>
                <a:uFillTx/>
                <a:latin typeface="Arial"/>
                <a:ea typeface="+mn-ea"/>
                <a:cs typeface="+mn-cs"/>
              </a:rPr>
              <a:t>Aims of the session</a:t>
            </a:r>
          </a:p>
        </p:txBody>
      </p:sp>
      <p:sp>
        <p:nvSpPr>
          <p:cNvPr id="3" name="TextBox 2">
            <a:extLst>
              <a:ext uri="{FF2B5EF4-FFF2-40B4-BE49-F238E27FC236}">
                <a16:creationId xmlns:a16="http://schemas.microsoft.com/office/drawing/2014/main" id="{0F8623FA-9509-0D98-358D-316CCB29854C}"/>
              </a:ext>
            </a:extLst>
          </p:cNvPr>
          <p:cNvSpPr txBox="1"/>
          <p:nvPr/>
        </p:nvSpPr>
        <p:spPr>
          <a:xfrm>
            <a:off x="387291" y="1604737"/>
            <a:ext cx="11417417" cy="255454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To share with you some of the things your child will be learning in school</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To improve your confidence in helping your child with maths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To create some games and activities for use at home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srgbClr val="585858"/>
                </a:solidFill>
                <a:effectLst/>
                <a:uLnTx/>
                <a:uFillTx/>
                <a:latin typeface="Arial"/>
                <a:ea typeface="+mn-ea"/>
                <a:cs typeface="+mn-cs"/>
              </a:rPr>
              <a:t>To share with you the home learning activities</a:t>
            </a:r>
          </a:p>
        </p:txBody>
      </p:sp>
    </p:spTree>
    <p:extLst>
      <p:ext uri="{BB962C8B-B14F-4D97-AF65-F5344CB8AC3E}">
        <p14:creationId xmlns:p14="http://schemas.microsoft.com/office/powerpoint/2010/main" val="1577505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CDD02-71CE-D13C-BD96-15C89EC3621B}"/>
              </a:ext>
            </a:extLst>
          </p:cNvPr>
          <p:cNvSpPr>
            <a:spLocks noGrp="1"/>
          </p:cNvSpPr>
          <p:nvPr>
            <p:ph type="title"/>
          </p:nvPr>
        </p:nvSpPr>
        <p:spPr/>
        <p:txBody>
          <a:bodyPr/>
          <a:lstStyle/>
          <a:p>
            <a:r>
              <a:rPr lang="en-GB" dirty="0"/>
              <a:t>Why work with your child?</a:t>
            </a:r>
          </a:p>
        </p:txBody>
      </p:sp>
      <p:sp>
        <p:nvSpPr>
          <p:cNvPr id="4" name="TextBox 3">
            <a:extLst>
              <a:ext uri="{FF2B5EF4-FFF2-40B4-BE49-F238E27FC236}">
                <a16:creationId xmlns:a16="http://schemas.microsoft.com/office/drawing/2014/main" id="{3AA9CC83-600F-78BD-3F33-896248E55ABF}"/>
              </a:ext>
            </a:extLst>
          </p:cNvPr>
          <p:cNvSpPr txBox="1"/>
          <p:nvPr/>
        </p:nvSpPr>
        <p:spPr>
          <a:xfrm>
            <a:off x="696025" y="1859340"/>
            <a:ext cx="10799950"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lumMod val="65000"/>
                    <a:lumOff val="35000"/>
                  </a:srgbClr>
                </a:solidFill>
                <a:effectLst/>
                <a:uLnTx/>
                <a:uFillTx/>
                <a:latin typeface="Myriad Pro" panose="020B0503030403020204"/>
                <a:ea typeface="+mn-ea"/>
                <a:cs typeface="+mn-cs"/>
              </a:rPr>
              <a:t>The help that parents give their children at home has a very significant impact on their learning.</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3200" b="0" i="1" u="none" strike="noStrike" kern="1200" cap="none" spc="0" normalizeH="0" baseline="0" noProof="0" dirty="0">
              <a:ln>
                <a:noFill/>
              </a:ln>
              <a:solidFill>
                <a:srgbClr val="000000">
                  <a:lumMod val="65000"/>
                  <a:lumOff val="35000"/>
                </a:srgbClr>
              </a:solidFill>
              <a:effectLst/>
              <a:uLnTx/>
              <a:uFillTx/>
              <a:latin typeface="Myriad Pro" panose="020B050303040302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1" u="none" strike="noStrike" kern="1200" cap="none" spc="0" normalizeH="0" baseline="0" noProof="0" dirty="0">
                <a:ln>
                  <a:noFill/>
                </a:ln>
                <a:solidFill>
                  <a:srgbClr val="000000">
                    <a:lumMod val="65000"/>
                    <a:lumOff val="35000"/>
                  </a:srgbClr>
                </a:solidFill>
                <a:effectLst/>
                <a:uLnTx/>
                <a:uFillTx/>
                <a:latin typeface="Myriad Pro" panose="020B0503030403020204"/>
                <a:ea typeface="+mn-ea"/>
                <a:cs typeface="+mn-cs"/>
              </a:rPr>
              <a:t>Development Matters (2023)</a:t>
            </a:r>
          </a:p>
        </p:txBody>
      </p:sp>
    </p:spTree>
    <p:extLst>
      <p:ext uri="{BB962C8B-B14F-4D97-AF65-F5344CB8AC3E}">
        <p14:creationId xmlns:p14="http://schemas.microsoft.com/office/powerpoint/2010/main" val="15523047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304800" y="413764"/>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does Mastering Number help us to teach maths in school?</a:t>
            </a:r>
          </a:p>
        </p:txBody>
      </p:sp>
      <p:sp>
        <p:nvSpPr>
          <p:cNvPr id="4" name="TextBox 3">
            <a:extLst>
              <a:ext uri="{FF2B5EF4-FFF2-40B4-BE49-F238E27FC236}">
                <a16:creationId xmlns:a16="http://schemas.microsoft.com/office/drawing/2014/main" id="{44BA3677-DBAD-BFB3-CEFE-9D7529C30668}"/>
              </a:ext>
            </a:extLst>
          </p:cNvPr>
          <p:cNvSpPr txBox="1"/>
          <p:nvPr/>
        </p:nvSpPr>
        <p:spPr>
          <a:xfrm>
            <a:off x="304800" y="1185750"/>
            <a:ext cx="11344712"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Arial"/>
                <a:ea typeface="+mn-ea"/>
                <a:cs typeface="+mn-cs"/>
              </a:rPr>
              <a:t>The Mastering Number Programme in Year 1 will help your child to develop </a:t>
            </a: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good</a:t>
            </a: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 </a:t>
            </a:r>
            <a:r>
              <a:rPr kumimoji="0" lang="en-GB" sz="2800" b="0" i="1" u="none" strike="noStrike" kern="1200" cap="none" spc="0" normalizeH="0" baseline="0" noProof="0" dirty="0">
                <a:ln>
                  <a:noFill/>
                </a:ln>
                <a:solidFill>
                  <a:srgbClr val="000000">
                    <a:lumMod val="65000"/>
                    <a:lumOff val="35000"/>
                  </a:srgbClr>
                </a:solidFill>
                <a:effectLst/>
                <a:uLnTx/>
                <a:uFillTx/>
                <a:latin typeface="Arial"/>
                <a:ea typeface="+mn-ea"/>
                <a:cs typeface="+mn-cs"/>
              </a:rPr>
              <a:t>number sense.</a:t>
            </a:r>
            <a:endPar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000000">
                    <a:lumMod val="65000"/>
                    <a:lumOff val="35000"/>
                  </a:srgbClr>
                </a:solidFill>
                <a:effectLst/>
                <a:uLnTx/>
                <a:uFillTx/>
                <a:latin typeface="Arial"/>
                <a:ea typeface="+mn-ea"/>
                <a:cs typeface="+mn-cs"/>
              </a:rPr>
              <a:t>Some of the things they are learning include:</a:t>
            </a:r>
          </a:p>
        </p:txBody>
      </p:sp>
      <p:grpSp>
        <p:nvGrpSpPr>
          <p:cNvPr id="12" name="Group 11">
            <a:extLst>
              <a:ext uri="{FF2B5EF4-FFF2-40B4-BE49-F238E27FC236}">
                <a16:creationId xmlns:a16="http://schemas.microsoft.com/office/drawing/2014/main" id="{5DECE40C-DD92-8DFE-1266-F4B07B3867B0}"/>
              </a:ext>
            </a:extLst>
          </p:cNvPr>
          <p:cNvGrpSpPr/>
          <p:nvPr/>
        </p:nvGrpSpPr>
        <p:grpSpPr>
          <a:xfrm>
            <a:off x="2020881" y="3231748"/>
            <a:ext cx="2397168" cy="1345330"/>
            <a:chOff x="4112552" y="3452462"/>
            <a:chExt cx="3243585" cy="1710099"/>
          </a:xfrm>
        </p:grpSpPr>
        <p:pic>
          <p:nvPicPr>
            <p:cNvPr id="8" name="Picture 7">
              <a:extLst>
                <a:ext uri="{FF2B5EF4-FFF2-40B4-BE49-F238E27FC236}">
                  <a16:creationId xmlns:a16="http://schemas.microsoft.com/office/drawing/2014/main" id="{A8CAF1CB-5669-7D6C-8DB8-14C4E9883E88}"/>
                </a:ext>
              </a:extLst>
            </p:cNvPr>
            <p:cNvPicPr>
              <a:picLocks noChangeAspect="1"/>
            </p:cNvPicPr>
            <p:nvPr/>
          </p:nvPicPr>
          <p:blipFill rotWithShape="1">
            <a:blip r:embed="rId3">
              <a:extLst>
                <a:ext uri="{28A0092B-C50C-407E-A947-70E740481C1C}">
                  <a14:useLocalDpi xmlns:a14="http://schemas.microsoft.com/office/drawing/2010/main" val="0"/>
                </a:ext>
              </a:extLst>
            </a:blip>
            <a:srcRect l="47232" t="76313" r="17069" b="-2074"/>
            <a:stretch/>
          </p:blipFill>
          <p:spPr>
            <a:xfrm rot="20226321">
              <a:off x="4112552" y="3452462"/>
              <a:ext cx="1900060" cy="814302"/>
            </a:xfrm>
            <a:prstGeom prst="rect">
              <a:avLst/>
            </a:prstGeom>
          </p:spPr>
        </p:pic>
        <p:pic>
          <p:nvPicPr>
            <p:cNvPr id="9" name="Picture 8">
              <a:extLst>
                <a:ext uri="{FF2B5EF4-FFF2-40B4-BE49-F238E27FC236}">
                  <a16:creationId xmlns:a16="http://schemas.microsoft.com/office/drawing/2014/main" id="{D4DD3795-92EA-C1EF-90F2-C16936142BB6}"/>
                </a:ext>
              </a:extLst>
            </p:cNvPr>
            <p:cNvPicPr>
              <a:picLocks noChangeAspect="1"/>
            </p:cNvPicPr>
            <p:nvPr/>
          </p:nvPicPr>
          <p:blipFill rotWithShape="1">
            <a:blip r:embed="rId3">
              <a:extLst>
                <a:ext uri="{28A0092B-C50C-407E-A947-70E740481C1C}">
                  <a14:useLocalDpi xmlns:a14="http://schemas.microsoft.com/office/drawing/2010/main" val="0"/>
                </a:ext>
              </a:extLst>
            </a:blip>
            <a:srcRect l="47232" t="76313" r="17069" b="-2074"/>
            <a:stretch/>
          </p:blipFill>
          <p:spPr>
            <a:xfrm rot="338340">
              <a:off x="4470637" y="4348259"/>
              <a:ext cx="1900060" cy="814302"/>
            </a:xfrm>
            <a:prstGeom prst="rect">
              <a:avLst/>
            </a:prstGeom>
          </p:spPr>
        </p:pic>
        <p:pic>
          <p:nvPicPr>
            <p:cNvPr id="10" name="Picture 9">
              <a:extLst>
                <a:ext uri="{FF2B5EF4-FFF2-40B4-BE49-F238E27FC236}">
                  <a16:creationId xmlns:a16="http://schemas.microsoft.com/office/drawing/2014/main" id="{BB52833D-62C7-ED58-6F77-E77DA0823322}"/>
                </a:ext>
              </a:extLst>
            </p:cNvPr>
            <p:cNvPicPr>
              <a:picLocks noChangeAspect="1"/>
            </p:cNvPicPr>
            <p:nvPr/>
          </p:nvPicPr>
          <p:blipFill rotWithShape="1">
            <a:blip r:embed="rId3">
              <a:extLst>
                <a:ext uri="{28A0092B-C50C-407E-A947-70E740481C1C}">
                  <a14:useLocalDpi xmlns:a14="http://schemas.microsoft.com/office/drawing/2010/main" val="0"/>
                </a:ext>
              </a:extLst>
            </a:blip>
            <a:srcRect l="47232" t="76313" r="17069" b="-2074"/>
            <a:stretch/>
          </p:blipFill>
          <p:spPr>
            <a:xfrm rot="20764559">
              <a:off x="5456077" y="3875582"/>
              <a:ext cx="1900060" cy="814302"/>
            </a:xfrm>
            <a:prstGeom prst="rect">
              <a:avLst/>
            </a:prstGeom>
          </p:spPr>
        </p:pic>
      </p:grpSp>
      <p:sp>
        <p:nvSpPr>
          <p:cNvPr id="11" name="TextBox 10">
            <a:extLst>
              <a:ext uri="{FF2B5EF4-FFF2-40B4-BE49-F238E27FC236}">
                <a16:creationId xmlns:a16="http://schemas.microsoft.com/office/drawing/2014/main" id="{5567173F-26EC-7137-2623-462C9A91F101}"/>
              </a:ext>
            </a:extLst>
          </p:cNvPr>
          <p:cNvSpPr txBox="1"/>
          <p:nvPr/>
        </p:nvSpPr>
        <p:spPr>
          <a:xfrm>
            <a:off x="1417271" y="4787734"/>
            <a:ext cx="3391737"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Recognising small numbers of objects without having to count them</a:t>
            </a:r>
          </a:p>
        </p:txBody>
      </p:sp>
      <p:sp>
        <p:nvSpPr>
          <p:cNvPr id="19" name="TextBox 18">
            <a:extLst>
              <a:ext uri="{FF2B5EF4-FFF2-40B4-BE49-F238E27FC236}">
                <a16:creationId xmlns:a16="http://schemas.microsoft.com/office/drawing/2014/main" id="{408B1B42-BAEA-450E-3D0A-CF9DC7232686}"/>
              </a:ext>
            </a:extLst>
          </p:cNvPr>
          <p:cNvSpPr txBox="1"/>
          <p:nvPr/>
        </p:nvSpPr>
        <p:spPr>
          <a:xfrm>
            <a:off x="6452191" y="4787734"/>
            <a:ext cx="432253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585858"/>
                </a:solidFill>
                <a:effectLst/>
                <a:uLnTx/>
                <a:uFillTx/>
                <a:latin typeface="Arial"/>
                <a:ea typeface="+mn-ea"/>
                <a:cs typeface="+mn-cs"/>
              </a:rPr>
              <a:t>Know different ways to ‘make’ (compose) a number</a:t>
            </a:r>
          </a:p>
        </p:txBody>
      </p:sp>
      <p:grpSp>
        <p:nvGrpSpPr>
          <p:cNvPr id="22" name="Group 21">
            <a:extLst>
              <a:ext uri="{FF2B5EF4-FFF2-40B4-BE49-F238E27FC236}">
                <a16:creationId xmlns:a16="http://schemas.microsoft.com/office/drawing/2014/main" id="{3B953F92-585D-891B-C046-A8B2FD6DAB79}"/>
              </a:ext>
            </a:extLst>
          </p:cNvPr>
          <p:cNvGrpSpPr/>
          <p:nvPr/>
        </p:nvGrpSpPr>
        <p:grpSpPr>
          <a:xfrm>
            <a:off x="6882969" y="3429000"/>
            <a:ext cx="3391737" cy="1114475"/>
            <a:chOff x="6984780" y="3647101"/>
            <a:chExt cx="4304111" cy="1102968"/>
          </a:xfrm>
        </p:grpSpPr>
        <p:grpSp>
          <p:nvGrpSpPr>
            <p:cNvPr id="14" name="Group 13">
              <a:extLst>
                <a:ext uri="{FF2B5EF4-FFF2-40B4-BE49-F238E27FC236}">
                  <a16:creationId xmlns:a16="http://schemas.microsoft.com/office/drawing/2014/main" id="{75480E44-D0F2-7D66-BE69-EE4A4D9F1C4B}"/>
                </a:ext>
              </a:extLst>
            </p:cNvPr>
            <p:cNvGrpSpPr/>
            <p:nvPr/>
          </p:nvGrpSpPr>
          <p:grpSpPr>
            <a:xfrm>
              <a:off x="6984780" y="3647104"/>
              <a:ext cx="2099158" cy="1102965"/>
              <a:chOff x="2824353" y="3211472"/>
              <a:chExt cx="1389314" cy="729990"/>
            </a:xfrm>
          </p:grpSpPr>
          <p:pic>
            <p:nvPicPr>
              <p:cNvPr id="15" name="Picture 14">
                <a:extLst>
                  <a:ext uri="{FF2B5EF4-FFF2-40B4-BE49-F238E27FC236}">
                    <a16:creationId xmlns:a16="http://schemas.microsoft.com/office/drawing/2014/main" id="{3AE55C66-81E7-1FEF-E1AC-DCE234175A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16" name="Picture 15">
                <a:extLst>
                  <a:ext uri="{FF2B5EF4-FFF2-40B4-BE49-F238E27FC236}">
                    <a16:creationId xmlns:a16="http://schemas.microsoft.com/office/drawing/2014/main" id="{143A3850-154D-E318-B924-BFFD491E052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24353" y="3605615"/>
                <a:ext cx="659647" cy="335435"/>
              </a:xfrm>
              <a:prstGeom prst="rect">
                <a:avLst/>
              </a:prstGeom>
            </p:spPr>
          </p:pic>
          <p:pic>
            <p:nvPicPr>
              <p:cNvPr id="17" name="Picture 16">
                <a:extLst>
                  <a:ext uri="{FF2B5EF4-FFF2-40B4-BE49-F238E27FC236}">
                    <a16:creationId xmlns:a16="http://schemas.microsoft.com/office/drawing/2014/main" id="{E1044CC4-1473-250E-32B4-3710EED2E38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54021" y="3605615"/>
                <a:ext cx="659646" cy="335847"/>
              </a:xfrm>
              <a:prstGeom prst="rect">
                <a:avLst/>
              </a:prstGeom>
            </p:spPr>
          </p:pic>
          <p:pic>
            <p:nvPicPr>
              <p:cNvPr id="18" name="Picture 17">
                <a:extLst>
                  <a:ext uri="{FF2B5EF4-FFF2-40B4-BE49-F238E27FC236}">
                    <a16:creationId xmlns:a16="http://schemas.microsoft.com/office/drawing/2014/main" id="{446219CD-95D0-B167-285B-D88BCA16E7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nvGrpSpPr>
            <p:cNvPr id="5" name="Group 4">
              <a:extLst>
                <a:ext uri="{FF2B5EF4-FFF2-40B4-BE49-F238E27FC236}">
                  <a16:creationId xmlns:a16="http://schemas.microsoft.com/office/drawing/2014/main" id="{A9F1DCA6-D005-8E85-DC03-E18A1E120DC5}"/>
                </a:ext>
              </a:extLst>
            </p:cNvPr>
            <p:cNvGrpSpPr/>
            <p:nvPr/>
          </p:nvGrpSpPr>
          <p:grpSpPr>
            <a:xfrm>
              <a:off x="9189733" y="3647101"/>
              <a:ext cx="2099158" cy="506819"/>
              <a:chOff x="2824353" y="3211472"/>
              <a:chExt cx="1389314" cy="335435"/>
            </a:xfrm>
          </p:grpSpPr>
          <p:pic>
            <p:nvPicPr>
              <p:cNvPr id="7" name="Picture 6">
                <a:extLst>
                  <a:ext uri="{FF2B5EF4-FFF2-40B4-BE49-F238E27FC236}">
                    <a16:creationId xmlns:a16="http://schemas.microsoft.com/office/drawing/2014/main" id="{77171F47-8F71-1F12-91BA-3BD336CEF7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4353" y="3211472"/>
                <a:ext cx="659647" cy="335435"/>
              </a:xfrm>
              <a:prstGeom prst="rect">
                <a:avLst/>
              </a:prstGeom>
            </p:spPr>
          </p:pic>
          <p:pic>
            <p:nvPicPr>
              <p:cNvPr id="21" name="Picture 20">
                <a:extLst>
                  <a:ext uri="{FF2B5EF4-FFF2-40B4-BE49-F238E27FC236}">
                    <a16:creationId xmlns:a16="http://schemas.microsoft.com/office/drawing/2014/main" id="{FD401F8D-0CF7-59A3-8FCA-FA8C18F9F9D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54020" y="3211472"/>
                <a:ext cx="659647" cy="335435"/>
              </a:xfrm>
              <a:prstGeom prst="rect">
                <a:avLst/>
              </a:prstGeom>
            </p:spPr>
          </p:pic>
        </p:grpSp>
      </p:grpSp>
    </p:spTree>
    <p:extLst>
      <p:ext uri="{BB962C8B-B14F-4D97-AF65-F5344CB8AC3E}">
        <p14:creationId xmlns:p14="http://schemas.microsoft.com/office/powerpoint/2010/main" val="3994719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7" y="446646"/>
            <a:ext cx="121175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How do we develop good number sense?</a:t>
            </a:r>
          </a:p>
        </p:txBody>
      </p:sp>
      <p:sp>
        <p:nvSpPr>
          <p:cNvPr id="6" name="Speech Bubble: Rectangle with Corners Rounded 5">
            <a:extLst>
              <a:ext uri="{FF2B5EF4-FFF2-40B4-BE49-F238E27FC236}">
                <a16:creationId xmlns:a16="http://schemas.microsoft.com/office/drawing/2014/main" id="{A26AA790-034F-55BE-02CF-2008B280BA12}"/>
              </a:ext>
            </a:extLst>
          </p:cNvPr>
          <p:cNvSpPr/>
          <p:nvPr/>
        </p:nvSpPr>
        <p:spPr>
          <a:xfrm>
            <a:off x="620486" y="1799802"/>
            <a:ext cx="5589814" cy="1090433"/>
          </a:xfrm>
          <a:prstGeom prst="wedgeRoundRectCallout">
            <a:avLst>
              <a:gd name="adj1" fmla="val -35572"/>
              <a:gd name="adj2" fmla="val 10356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I know that 6 is made of 4 and 2 so</a:t>
            </a:r>
            <a:r>
              <a:rPr kumimoji="0" lang="en-GB" sz="3200" b="0" i="0" u="none" strike="noStrike" kern="1200" cap="none" spc="0" normalizeH="0" noProof="0" dirty="0">
                <a:ln>
                  <a:noFill/>
                </a:ln>
                <a:solidFill>
                  <a:srgbClr val="000000">
                    <a:lumMod val="65000"/>
                    <a:lumOff val="35000"/>
                  </a:srgbClr>
                </a:solidFill>
                <a:effectLst/>
                <a:uLnTx/>
                <a:uFillTx/>
                <a:latin typeface="Arial"/>
                <a:ea typeface="+mn-ea"/>
                <a:cs typeface="+mn-cs"/>
              </a:rPr>
              <a:t> I will also know</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t>
            </a:r>
          </a:p>
        </p:txBody>
      </p:sp>
      <p:pic>
        <p:nvPicPr>
          <p:cNvPr id="7" name="Picture 6">
            <a:extLst>
              <a:ext uri="{FF2B5EF4-FFF2-40B4-BE49-F238E27FC236}">
                <a16:creationId xmlns:a16="http://schemas.microsoft.com/office/drawing/2014/main" id="{D6323AE8-15EF-8A74-99F9-4FB1F66EBA28}"/>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112889" y="3106119"/>
            <a:ext cx="2190107" cy="3814328"/>
          </a:xfrm>
          <a:prstGeom prst="rect">
            <a:avLst/>
          </a:prstGeom>
        </p:spPr>
      </p:pic>
      <p:sp>
        <p:nvSpPr>
          <p:cNvPr id="8" name="TextBox 7">
            <a:extLst>
              <a:ext uri="{FF2B5EF4-FFF2-40B4-BE49-F238E27FC236}">
                <a16:creationId xmlns:a16="http://schemas.microsoft.com/office/drawing/2014/main" id="{9369E440-402A-F516-1D31-F80515883FF8}"/>
              </a:ext>
            </a:extLst>
          </p:cNvPr>
          <p:cNvSpPr txBox="1"/>
          <p:nvPr/>
        </p:nvSpPr>
        <p:spPr>
          <a:xfrm>
            <a:off x="542487" y="1185750"/>
            <a:ext cx="11811747"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Knowing how numbers are ‘made’ will help children later on with calculations.</a:t>
            </a:r>
            <a:endParaRPr kumimoji="0" lang="en-GB" sz="2400" b="1" i="1" u="none" strike="noStrike" kern="1200" cap="none" spc="0" normalizeH="0" baseline="0" noProof="0" dirty="0">
              <a:ln>
                <a:noFill/>
              </a:ln>
              <a:solidFill>
                <a:srgbClr val="000000">
                  <a:lumMod val="65000"/>
                  <a:lumOff val="35000"/>
                </a:srgbClr>
              </a:solidFill>
              <a:effectLst/>
              <a:uLnTx/>
              <a:uFillTx/>
              <a:latin typeface="Arial"/>
              <a:ea typeface="+mn-ea"/>
              <a:cs typeface="+mn-cs"/>
            </a:endParaRPr>
          </a:p>
        </p:txBody>
      </p:sp>
      <p:sp>
        <p:nvSpPr>
          <p:cNvPr id="10" name="TextBox 9">
            <a:extLst>
              <a:ext uri="{FF2B5EF4-FFF2-40B4-BE49-F238E27FC236}">
                <a16:creationId xmlns:a16="http://schemas.microsoft.com/office/drawing/2014/main" id="{E34E5467-2B32-55BA-9728-BA252C4270F9}"/>
              </a:ext>
            </a:extLst>
          </p:cNvPr>
          <p:cNvSpPr txBox="1"/>
          <p:nvPr/>
        </p:nvSpPr>
        <p:spPr>
          <a:xfrm>
            <a:off x="2077218" y="3683000"/>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40 + 20</a:t>
            </a:r>
          </a:p>
        </p:txBody>
      </p:sp>
      <p:sp>
        <p:nvSpPr>
          <p:cNvPr id="11" name="TextBox 10">
            <a:extLst>
              <a:ext uri="{FF2B5EF4-FFF2-40B4-BE49-F238E27FC236}">
                <a16:creationId xmlns:a16="http://schemas.microsoft.com/office/drawing/2014/main" id="{91DDA52B-78C9-771C-2F1C-A4D1F372D108}"/>
              </a:ext>
            </a:extLst>
          </p:cNvPr>
          <p:cNvSpPr txBox="1"/>
          <p:nvPr/>
        </p:nvSpPr>
        <p:spPr>
          <a:xfrm>
            <a:off x="2077218" y="4860485"/>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400 + 200</a:t>
            </a:r>
          </a:p>
        </p:txBody>
      </p:sp>
      <p:sp>
        <p:nvSpPr>
          <p:cNvPr id="12" name="TextBox 11">
            <a:extLst>
              <a:ext uri="{FF2B5EF4-FFF2-40B4-BE49-F238E27FC236}">
                <a16:creationId xmlns:a16="http://schemas.microsoft.com/office/drawing/2014/main" id="{F198F547-B0E5-738A-77CF-630306110B96}"/>
              </a:ext>
            </a:extLst>
          </p:cNvPr>
          <p:cNvSpPr txBox="1"/>
          <p:nvPr/>
        </p:nvSpPr>
        <p:spPr>
          <a:xfrm>
            <a:off x="7620125" y="2289696"/>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6 - 2</a:t>
            </a:r>
          </a:p>
        </p:txBody>
      </p:sp>
      <p:sp>
        <p:nvSpPr>
          <p:cNvPr id="14" name="TextBox 13">
            <a:extLst>
              <a:ext uri="{FF2B5EF4-FFF2-40B4-BE49-F238E27FC236}">
                <a16:creationId xmlns:a16="http://schemas.microsoft.com/office/drawing/2014/main" id="{845C1BE2-B6DA-2274-86AE-E58D4B02F33D}"/>
              </a:ext>
            </a:extLst>
          </p:cNvPr>
          <p:cNvSpPr txBox="1"/>
          <p:nvPr/>
        </p:nvSpPr>
        <p:spPr>
          <a:xfrm>
            <a:off x="7620125" y="3402123"/>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60 - 20</a:t>
            </a:r>
          </a:p>
        </p:txBody>
      </p:sp>
      <p:sp>
        <p:nvSpPr>
          <p:cNvPr id="15" name="TextBox 14">
            <a:extLst>
              <a:ext uri="{FF2B5EF4-FFF2-40B4-BE49-F238E27FC236}">
                <a16:creationId xmlns:a16="http://schemas.microsoft.com/office/drawing/2014/main" id="{407B1068-050A-2100-A724-F889F848FB99}"/>
              </a:ext>
            </a:extLst>
          </p:cNvPr>
          <p:cNvSpPr txBox="1"/>
          <p:nvPr/>
        </p:nvSpPr>
        <p:spPr>
          <a:xfrm>
            <a:off x="2077218" y="5890466"/>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0.4 + 0.2</a:t>
            </a:r>
          </a:p>
        </p:txBody>
      </p:sp>
      <p:sp>
        <p:nvSpPr>
          <p:cNvPr id="16" name="TextBox 15">
            <a:extLst>
              <a:ext uri="{FF2B5EF4-FFF2-40B4-BE49-F238E27FC236}">
                <a16:creationId xmlns:a16="http://schemas.microsoft.com/office/drawing/2014/main" id="{9E3F469F-2D41-ED6A-F96C-538925F28161}"/>
              </a:ext>
            </a:extLst>
          </p:cNvPr>
          <p:cNvSpPr txBox="1"/>
          <p:nvPr/>
        </p:nvSpPr>
        <p:spPr>
          <a:xfrm>
            <a:off x="7676509" y="4452441"/>
            <a:ext cx="3352800" cy="769441"/>
          </a:xfrm>
          <a:prstGeom prst="rect">
            <a:avLst/>
          </a:prstGeom>
          <a:noFill/>
        </p:spPr>
        <p:txBody>
          <a:bodyPr wrap="square" rtlCol="0">
            <a:spAutoFit/>
          </a:bodyPr>
          <a:lstStyle/>
          <a:p>
            <a:pPr algn="ctr"/>
            <a:r>
              <a:rPr lang="en-GB" sz="4400" dirty="0">
                <a:solidFill>
                  <a:schemeClr val="accent4">
                    <a:lumMod val="65000"/>
                    <a:lumOff val="35000"/>
                  </a:schemeClr>
                </a:solidFill>
              </a:rPr>
              <a:t>0.6 - 0.2</a:t>
            </a:r>
          </a:p>
        </p:txBody>
      </p:sp>
    </p:spTree>
    <p:extLst>
      <p:ext uri="{BB962C8B-B14F-4D97-AF65-F5344CB8AC3E}">
        <p14:creationId xmlns:p14="http://schemas.microsoft.com/office/powerpoint/2010/main" val="2578610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grpId="0" nodeType="clickEffect">
                                  <p:stCondLst>
                                    <p:cond delay="0"/>
                                  </p:stCondLst>
                                  <p:childTnLst>
                                    <p:animEffect transition="out" filter="dissolv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p:bldP spid="11" grpId="0"/>
      <p:bldP spid="12" grpId="0"/>
      <p:bldP spid="14" grpId="0"/>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13764"/>
            <a:ext cx="1180191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Let’s look at 6 and 7!</a:t>
            </a:r>
          </a:p>
        </p:txBody>
      </p:sp>
      <p:sp>
        <p:nvSpPr>
          <p:cNvPr id="4" name="TextBox 3">
            <a:extLst>
              <a:ext uri="{FF2B5EF4-FFF2-40B4-BE49-F238E27FC236}">
                <a16:creationId xmlns:a16="http://schemas.microsoft.com/office/drawing/2014/main" id="{44BA3677-DBAD-BFB3-CEFE-9D7529C30668}"/>
              </a:ext>
            </a:extLst>
          </p:cNvPr>
          <p:cNvSpPr txBox="1"/>
          <p:nvPr/>
        </p:nvSpPr>
        <p:spPr>
          <a:xfrm>
            <a:off x="542488" y="1017346"/>
            <a:ext cx="11107024"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u="none" strike="noStrike" kern="1200" cap="none" spc="0" normalizeH="0" baseline="0" noProof="0" dirty="0">
                <a:ln>
                  <a:noFill/>
                </a:ln>
                <a:solidFill>
                  <a:srgbClr val="000000">
                    <a:lumMod val="65000"/>
                    <a:lumOff val="35000"/>
                  </a:srgbClr>
                </a:solidFill>
                <a:effectLst/>
                <a:uLnTx/>
                <a:uFillTx/>
                <a:latin typeface="Arial"/>
                <a:ea typeface="+mn-ea"/>
                <a:cs typeface="+mn-cs"/>
              </a:rPr>
              <a:t>Finding all the ways that 6 and 7 are ‘made’ and then doing activities that give them a chance to </a:t>
            </a:r>
            <a:r>
              <a:rPr lang="en-GB" sz="2400" dirty="0">
                <a:solidFill>
                  <a:srgbClr val="000000">
                    <a:lumMod val="65000"/>
                    <a:lumOff val="35000"/>
                  </a:srgbClr>
                </a:solidFill>
                <a:latin typeface="Arial"/>
              </a:rPr>
              <a:t>practise will </a:t>
            </a:r>
            <a:r>
              <a:rPr kumimoji="0" lang="en-GB" sz="2400" u="none" strike="noStrike" kern="1200" cap="none" spc="0" normalizeH="0" baseline="0" noProof="0" dirty="0">
                <a:ln>
                  <a:noFill/>
                </a:ln>
                <a:solidFill>
                  <a:srgbClr val="000000">
                    <a:lumMod val="65000"/>
                    <a:lumOff val="35000"/>
                  </a:srgbClr>
                </a:solidFill>
                <a:effectLst/>
                <a:uLnTx/>
                <a:uFillTx/>
                <a:latin typeface="Arial"/>
                <a:ea typeface="+mn-ea"/>
                <a:cs typeface="+mn-cs"/>
              </a:rPr>
              <a:t>help children.</a:t>
            </a:r>
          </a:p>
        </p:txBody>
      </p:sp>
      <p:grpSp>
        <p:nvGrpSpPr>
          <p:cNvPr id="7" name="Group 6">
            <a:extLst>
              <a:ext uri="{FF2B5EF4-FFF2-40B4-BE49-F238E27FC236}">
                <a16:creationId xmlns:a16="http://schemas.microsoft.com/office/drawing/2014/main" id="{4E55DAD9-118A-8C73-BF2A-67CE03072705}"/>
              </a:ext>
            </a:extLst>
          </p:cNvPr>
          <p:cNvGrpSpPr/>
          <p:nvPr/>
        </p:nvGrpSpPr>
        <p:grpSpPr>
          <a:xfrm>
            <a:off x="6789566" y="4203500"/>
            <a:ext cx="2502530" cy="906961"/>
            <a:chOff x="3453775" y="3546696"/>
            <a:chExt cx="5241200" cy="1778294"/>
          </a:xfrm>
        </p:grpSpPr>
        <p:sp>
          <p:nvSpPr>
            <p:cNvPr id="26" name="Oval 25">
              <a:extLst>
                <a:ext uri="{FF2B5EF4-FFF2-40B4-BE49-F238E27FC236}">
                  <a16:creationId xmlns:a16="http://schemas.microsoft.com/office/drawing/2014/main" id="{6460D2C6-BE2B-C79B-3A5D-39008858283E}"/>
                </a:ext>
              </a:extLst>
            </p:cNvPr>
            <p:cNvSpPr/>
            <p:nvPr/>
          </p:nvSpPr>
          <p:spPr>
            <a:xfrm rot="5400000">
              <a:off x="7219316"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3357002F-FEC6-9995-F720-2EEB3D5C9049}"/>
                </a:ext>
              </a:extLst>
            </p:cNvPr>
            <p:cNvSpPr/>
            <p:nvPr/>
          </p:nvSpPr>
          <p:spPr>
            <a:xfrm rot="5400000">
              <a:off x="7836925"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6E4831C9-4CD9-7727-2854-0B07DEA3B88A}"/>
                </a:ext>
              </a:extLst>
            </p:cNvPr>
            <p:cNvSpPr/>
            <p:nvPr/>
          </p:nvSpPr>
          <p:spPr>
            <a:xfrm rot="5400000">
              <a:off x="6392336"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2117F919-1A6C-A6A3-E7DB-846C3BB9AC9A}"/>
                </a:ext>
              </a:extLst>
            </p:cNvPr>
            <p:cNvSpPr/>
            <p:nvPr/>
          </p:nvSpPr>
          <p:spPr>
            <a:xfrm rot="5400000">
              <a:off x="5862359"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Oval 29">
              <a:extLst>
                <a:ext uri="{FF2B5EF4-FFF2-40B4-BE49-F238E27FC236}">
                  <a16:creationId xmlns:a16="http://schemas.microsoft.com/office/drawing/2014/main" id="{9099AC68-0E1F-949D-AAA8-6EFA5F60F13A}"/>
                </a:ext>
              </a:extLst>
            </p:cNvPr>
            <p:cNvSpPr/>
            <p:nvPr/>
          </p:nvSpPr>
          <p:spPr>
            <a:xfrm rot="5400000">
              <a:off x="4810368"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Oval 30">
              <a:extLst>
                <a:ext uri="{FF2B5EF4-FFF2-40B4-BE49-F238E27FC236}">
                  <a16:creationId xmlns:a16="http://schemas.microsoft.com/office/drawing/2014/main" id="{EE62CFF1-6386-E3CF-551F-DD5212E27444}"/>
                </a:ext>
              </a:extLst>
            </p:cNvPr>
            <p:cNvSpPr/>
            <p:nvPr/>
          </p:nvSpPr>
          <p:spPr>
            <a:xfrm rot="5400000">
              <a:off x="3983388" y="354706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3AEDD2E9-73C5-3C6C-869F-B442001240F6}"/>
                </a:ext>
              </a:extLst>
            </p:cNvPr>
            <p:cNvSpPr/>
            <p:nvPr/>
          </p:nvSpPr>
          <p:spPr>
            <a:xfrm rot="5400000">
              <a:off x="3453411"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41" name="Group 40">
            <a:extLst>
              <a:ext uri="{FF2B5EF4-FFF2-40B4-BE49-F238E27FC236}">
                <a16:creationId xmlns:a16="http://schemas.microsoft.com/office/drawing/2014/main" id="{A89A97B6-FD68-BD00-321F-4FCEA63188FF}"/>
              </a:ext>
            </a:extLst>
          </p:cNvPr>
          <p:cNvGrpSpPr/>
          <p:nvPr/>
        </p:nvGrpSpPr>
        <p:grpSpPr>
          <a:xfrm>
            <a:off x="648441" y="4097512"/>
            <a:ext cx="2071006" cy="1366075"/>
            <a:chOff x="3590697" y="1812615"/>
            <a:chExt cx="4097338" cy="2732088"/>
          </a:xfrm>
        </p:grpSpPr>
        <p:pic>
          <p:nvPicPr>
            <p:cNvPr id="34" name="Picture 2">
              <a:extLst>
                <a:ext uri="{FF2B5EF4-FFF2-40B4-BE49-F238E27FC236}">
                  <a16:creationId xmlns:a16="http://schemas.microsoft.com/office/drawing/2014/main" id="{E3C25F74-14B1-C49F-D6A0-7C0EE0269E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5" name="Picture 34">
              <a:extLst>
                <a:ext uri="{FF2B5EF4-FFF2-40B4-BE49-F238E27FC236}">
                  <a16:creationId xmlns:a16="http://schemas.microsoft.com/office/drawing/2014/main" id="{581FE3A5-4F0A-31F3-2EE8-25334FF2F335}"/>
                </a:ext>
              </a:extLst>
            </p:cNvPr>
            <p:cNvPicPr>
              <a:picLocks noChangeAspect="1"/>
            </p:cNvPicPr>
            <p:nvPr/>
          </p:nvPicPr>
          <p:blipFill rotWithShape="1">
            <a:blip r:embed="rId4"/>
            <a:srcRect r="80540" b="48886"/>
            <a:stretch/>
          </p:blipFill>
          <p:spPr>
            <a:xfrm>
              <a:off x="3984253" y="2117444"/>
              <a:ext cx="924197" cy="916165"/>
            </a:xfrm>
            <a:prstGeom prst="rect">
              <a:avLst/>
            </a:prstGeom>
          </p:spPr>
        </p:pic>
        <p:pic>
          <p:nvPicPr>
            <p:cNvPr id="36" name="Picture 35">
              <a:extLst>
                <a:ext uri="{FF2B5EF4-FFF2-40B4-BE49-F238E27FC236}">
                  <a16:creationId xmlns:a16="http://schemas.microsoft.com/office/drawing/2014/main" id="{3DDD5130-12F0-A20E-017B-BA45B45E6DEF}"/>
                </a:ext>
              </a:extLst>
            </p:cNvPr>
            <p:cNvPicPr>
              <a:picLocks noChangeAspect="1"/>
            </p:cNvPicPr>
            <p:nvPr/>
          </p:nvPicPr>
          <p:blipFill rotWithShape="1">
            <a:blip r:embed="rId4"/>
            <a:srcRect l="80540" b="50000"/>
            <a:stretch/>
          </p:blipFill>
          <p:spPr>
            <a:xfrm>
              <a:off x="6226204" y="2117444"/>
              <a:ext cx="924198" cy="896189"/>
            </a:xfrm>
            <a:prstGeom prst="rect">
              <a:avLst/>
            </a:prstGeom>
          </p:spPr>
        </p:pic>
        <p:pic>
          <p:nvPicPr>
            <p:cNvPr id="37" name="Picture 36">
              <a:extLst>
                <a:ext uri="{FF2B5EF4-FFF2-40B4-BE49-F238E27FC236}">
                  <a16:creationId xmlns:a16="http://schemas.microsoft.com/office/drawing/2014/main" id="{37A71FEB-BDD1-080C-DA2E-11EE43FC34C6}"/>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38" name="Picture 37">
              <a:extLst>
                <a:ext uri="{FF2B5EF4-FFF2-40B4-BE49-F238E27FC236}">
                  <a16:creationId xmlns:a16="http://schemas.microsoft.com/office/drawing/2014/main" id="{284E40B3-E9E2-0506-5211-881CC15DC490}"/>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39" name="Picture 38">
              <a:extLst>
                <a:ext uri="{FF2B5EF4-FFF2-40B4-BE49-F238E27FC236}">
                  <a16:creationId xmlns:a16="http://schemas.microsoft.com/office/drawing/2014/main" id="{203E65FC-871E-78D1-BDE5-FB250D121244}"/>
                </a:ext>
              </a:extLst>
            </p:cNvPr>
            <p:cNvPicPr>
              <a:picLocks noChangeAspect="1"/>
            </p:cNvPicPr>
            <p:nvPr/>
          </p:nvPicPr>
          <p:blipFill rotWithShape="1">
            <a:blip r:embed="rId4"/>
            <a:srcRect l="80540" b="50000"/>
            <a:stretch/>
          </p:blipFill>
          <p:spPr>
            <a:xfrm>
              <a:off x="6367762" y="3182219"/>
              <a:ext cx="924198" cy="896189"/>
            </a:xfrm>
            <a:prstGeom prst="rect">
              <a:avLst/>
            </a:prstGeom>
          </p:spPr>
        </p:pic>
        <p:pic>
          <p:nvPicPr>
            <p:cNvPr id="40" name="Picture 39">
              <a:extLst>
                <a:ext uri="{FF2B5EF4-FFF2-40B4-BE49-F238E27FC236}">
                  <a16:creationId xmlns:a16="http://schemas.microsoft.com/office/drawing/2014/main" id="{EAE852EE-82FB-93D4-0452-7A7F33A072DA}"/>
                </a:ext>
              </a:extLst>
            </p:cNvPr>
            <p:cNvPicPr>
              <a:picLocks noChangeAspect="1"/>
            </p:cNvPicPr>
            <p:nvPr/>
          </p:nvPicPr>
          <p:blipFill rotWithShape="1">
            <a:blip r:embed="rId4"/>
            <a:srcRect r="80540" b="48886"/>
            <a:stretch/>
          </p:blipFill>
          <p:spPr>
            <a:xfrm>
              <a:off x="5177267" y="2097468"/>
              <a:ext cx="924197" cy="916165"/>
            </a:xfrm>
            <a:prstGeom prst="rect">
              <a:avLst/>
            </a:prstGeom>
          </p:spPr>
        </p:pic>
      </p:grpSp>
      <p:pic>
        <p:nvPicPr>
          <p:cNvPr id="2" name="Picture 1">
            <a:extLst>
              <a:ext uri="{FF2B5EF4-FFF2-40B4-BE49-F238E27FC236}">
                <a16:creationId xmlns:a16="http://schemas.microsoft.com/office/drawing/2014/main" id="{25005A69-4234-85CC-39E6-7389028CA0C8}"/>
              </a:ext>
            </a:extLst>
          </p:cNvPr>
          <p:cNvPicPr>
            <a:picLocks noChangeAspect="1"/>
          </p:cNvPicPr>
          <p:nvPr/>
        </p:nvPicPr>
        <p:blipFill rotWithShape="1">
          <a:blip r:embed="rId5"/>
          <a:srcRect b="80973"/>
          <a:stretch/>
        </p:blipFill>
        <p:spPr>
          <a:xfrm flipH="1">
            <a:off x="2215462" y="2153677"/>
            <a:ext cx="2089091" cy="1291442"/>
          </a:xfrm>
          <a:prstGeom prst="rect">
            <a:avLst/>
          </a:prstGeom>
        </p:spPr>
      </p:pic>
      <p:pic>
        <p:nvPicPr>
          <p:cNvPr id="6" name="Picture 5">
            <a:extLst>
              <a:ext uri="{FF2B5EF4-FFF2-40B4-BE49-F238E27FC236}">
                <a16:creationId xmlns:a16="http://schemas.microsoft.com/office/drawing/2014/main" id="{F4C3C3BA-2C66-B87F-5016-9A1803C99AF1}"/>
              </a:ext>
            </a:extLst>
          </p:cNvPr>
          <p:cNvPicPr>
            <a:picLocks noChangeAspect="1"/>
          </p:cNvPicPr>
          <p:nvPr/>
        </p:nvPicPr>
        <p:blipFill rotWithShape="1">
          <a:blip r:embed="rId6"/>
          <a:srcRect t="19004" b="60893"/>
          <a:stretch/>
        </p:blipFill>
        <p:spPr>
          <a:xfrm flipH="1">
            <a:off x="8074881" y="2198397"/>
            <a:ext cx="2089091" cy="1366075"/>
          </a:xfrm>
          <a:prstGeom prst="rect">
            <a:avLst/>
          </a:prstGeom>
        </p:spPr>
      </p:pic>
      <p:pic>
        <p:nvPicPr>
          <p:cNvPr id="8" name="Picture 7">
            <a:extLst>
              <a:ext uri="{FF2B5EF4-FFF2-40B4-BE49-F238E27FC236}">
                <a16:creationId xmlns:a16="http://schemas.microsoft.com/office/drawing/2014/main" id="{16129DF7-6E14-E58A-0F55-7CACACBEC1FA}"/>
              </a:ext>
            </a:extLst>
          </p:cNvPr>
          <p:cNvPicPr>
            <a:picLocks noChangeAspect="1"/>
          </p:cNvPicPr>
          <p:nvPr/>
        </p:nvPicPr>
        <p:blipFill>
          <a:blip r:embed="rId7"/>
          <a:stretch>
            <a:fillRect/>
          </a:stretch>
        </p:blipFill>
        <p:spPr>
          <a:xfrm>
            <a:off x="3354054" y="4213697"/>
            <a:ext cx="2357255" cy="1133707"/>
          </a:xfrm>
          <a:prstGeom prst="rect">
            <a:avLst/>
          </a:prstGeom>
        </p:spPr>
      </p:pic>
      <p:pic>
        <p:nvPicPr>
          <p:cNvPr id="9" name="Picture 8">
            <a:extLst>
              <a:ext uri="{FF2B5EF4-FFF2-40B4-BE49-F238E27FC236}">
                <a16:creationId xmlns:a16="http://schemas.microsoft.com/office/drawing/2014/main" id="{85E82D83-4F91-A9F7-7EA5-4D861FED2F46}"/>
              </a:ext>
            </a:extLst>
          </p:cNvPr>
          <p:cNvPicPr>
            <a:picLocks noChangeAspect="1"/>
          </p:cNvPicPr>
          <p:nvPr/>
        </p:nvPicPr>
        <p:blipFill>
          <a:blip r:embed="rId8"/>
          <a:stretch>
            <a:fillRect/>
          </a:stretch>
        </p:blipFill>
        <p:spPr>
          <a:xfrm>
            <a:off x="9631812" y="4074452"/>
            <a:ext cx="2361534" cy="1133707"/>
          </a:xfrm>
          <a:prstGeom prst="rect">
            <a:avLst/>
          </a:prstGeom>
        </p:spPr>
      </p:pic>
    </p:spTree>
    <p:extLst>
      <p:ext uri="{BB962C8B-B14F-4D97-AF65-F5344CB8AC3E}">
        <p14:creationId xmlns:p14="http://schemas.microsoft.com/office/powerpoint/2010/main" val="4186540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CEC3DA-640F-89D2-8B7B-56DACB8B3B28}"/>
              </a:ext>
            </a:extLst>
          </p:cNvPr>
          <p:cNvSpPr txBox="1"/>
          <p:nvPr/>
        </p:nvSpPr>
        <p:spPr>
          <a:xfrm>
            <a:off x="542488" y="442517"/>
            <a:ext cx="120396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0000">
                    <a:lumMod val="65000"/>
                    <a:lumOff val="35000"/>
                  </a:srgbClr>
                </a:solidFill>
                <a:effectLst/>
                <a:uLnTx/>
                <a:uFillTx/>
                <a:latin typeface="Arial"/>
                <a:ea typeface="+mn-ea"/>
                <a:cs typeface="+mn-cs"/>
              </a:rPr>
              <a:t>Recognising small ‘numbers’</a:t>
            </a:r>
          </a:p>
        </p:txBody>
      </p:sp>
      <p:pic>
        <p:nvPicPr>
          <p:cNvPr id="20" name="Picture 19" descr="Boy giving a thumbs up">
            <a:extLst>
              <a:ext uri="{FF2B5EF4-FFF2-40B4-BE49-F238E27FC236}">
                <a16:creationId xmlns:a16="http://schemas.microsoft.com/office/drawing/2014/main" id="{1B9CAB48-FBB1-D634-9A9E-A8188CC544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6464" y="281416"/>
            <a:ext cx="2938216" cy="1958811"/>
          </a:xfrm>
          <a:prstGeom prst="rect">
            <a:avLst/>
          </a:prstGeom>
        </p:spPr>
      </p:pic>
      <p:sp>
        <p:nvSpPr>
          <p:cNvPr id="5" name="Speech Bubble: Rectangle with Corners Rounded 4">
            <a:extLst>
              <a:ext uri="{FF2B5EF4-FFF2-40B4-BE49-F238E27FC236}">
                <a16:creationId xmlns:a16="http://schemas.microsoft.com/office/drawing/2014/main" id="{6E2A8875-82E5-98D0-EC0B-960B161CD9D7}"/>
              </a:ext>
            </a:extLst>
          </p:cNvPr>
          <p:cNvSpPr/>
          <p:nvPr/>
        </p:nvSpPr>
        <p:spPr>
          <a:xfrm>
            <a:off x="2169026" y="2807022"/>
            <a:ext cx="8067174" cy="1810752"/>
          </a:xfrm>
          <a:prstGeom prst="wedgeRoundRectCallout">
            <a:avLst>
              <a:gd name="adj1" fmla="val -51582"/>
              <a:gd name="adj2" fmla="val 83890"/>
              <a:gd name="adj3" fmla="val 16667"/>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Get your fast eyes ready!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Show on your fingers and tell your grown-up how many </a:t>
            </a:r>
            <a:r>
              <a:rPr lang="en-GB" sz="3200" dirty="0">
                <a:solidFill>
                  <a:srgbClr val="000000">
                    <a:lumMod val="65000"/>
                    <a:lumOff val="35000"/>
                  </a:srgbClr>
                </a:solidFill>
                <a:latin typeface="Arial"/>
              </a:rPr>
              <a:t>dots</a:t>
            </a:r>
            <a:r>
              <a:rPr kumimoji="0" lang="en-GB" sz="3200" b="0" i="0" u="none" strike="noStrike" kern="1200" cap="none" spc="0" normalizeH="0" baseline="0" noProof="0" dirty="0">
                <a:ln>
                  <a:noFill/>
                </a:ln>
                <a:solidFill>
                  <a:srgbClr val="000000">
                    <a:lumMod val="65000"/>
                    <a:lumOff val="35000"/>
                  </a:srgbClr>
                </a:solidFill>
                <a:effectLst/>
                <a:uLnTx/>
                <a:uFillTx/>
                <a:latin typeface="Arial"/>
                <a:ea typeface="+mn-ea"/>
                <a:cs typeface="+mn-cs"/>
              </a:rPr>
              <a:t> you can see!</a:t>
            </a:r>
          </a:p>
        </p:txBody>
      </p:sp>
      <p:sp>
        <p:nvSpPr>
          <p:cNvPr id="2" name="TextBox 1">
            <a:extLst>
              <a:ext uri="{FF2B5EF4-FFF2-40B4-BE49-F238E27FC236}">
                <a16:creationId xmlns:a16="http://schemas.microsoft.com/office/drawing/2014/main" id="{327DCC85-5936-4C66-47DD-D14CA8726635}"/>
              </a:ext>
            </a:extLst>
          </p:cNvPr>
          <p:cNvSpPr txBox="1"/>
          <p:nvPr/>
        </p:nvSpPr>
        <p:spPr>
          <a:xfrm>
            <a:off x="542487" y="1185750"/>
            <a:ext cx="8613977"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For all of the activities you will be doing at home, we want children to use a special skill called ‘subitising’.</a:t>
            </a:r>
            <a:endParaRPr kumimoji="0" lang="en-GB" sz="2400" b="1" i="1" u="none" strike="noStrike" kern="1200" cap="none" spc="0" normalizeH="0" baseline="0" noProof="0" dirty="0">
              <a:ln>
                <a:noFill/>
              </a:ln>
              <a:solidFill>
                <a:srgbClr val="000000">
                  <a:lumMod val="65000"/>
                  <a:lumOff val="35000"/>
                </a:srgbClr>
              </a:solidFill>
              <a:effectLst/>
              <a:uLnTx/>
              <a:uFillTx/>
              <a:latin typeface="Arial"/>
              <a:ea typeface="+mn-ea"/>
              <a:cs typeface="+mn-cs"/>
            </a:endParaRPr>
          </a:p>
        </p:txBody>
      </p:sp>
    </p:spTree>
    <p:extLst>
      <p:ext uri="{BB962C8B-B14F-4D97-AF65-F5344CB8AC3E}">
        <p14:creationId xmlns:p14="http://schemas.microsoft.com/office/powerpoint/2010/main" val="3542588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41327BE-4E69-4C92-9F25-14A735E87595}"/>
              </a:ext>
            </a:extLst>
          </p:cNvPr>
          <p:cNvSpPr>
            <a:spLocks noGrp="1"/>
          </p:cNvSpPr>
          <p:nvPr>
            <p:ph type="ftr" sz="quarter" idx="11"/>
          </p:nvPr>
        </p:nvSpPr>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dirty="0">
                <a:ln>
                  <a:noFill/>
                </a:ln>
                <a:solidFill>
                  <a:srgbClr val="585858">
                    <a:tint val="75000"/>
                  </a:srgbClr>
                </a:solidFill>
                <a:effectLst/>
                <a:uLnTx/>
                <a:uFillTx/>
                <a:latin typeface="Arial" panose="020B0604020202020204" pitchFamily="34" charset="0"/>
                <a:ea typeface="+mn-ea"/>
                <a:cs typeface="+mn-cs"/>
              </a:rPr>
              <a:t>Mastering Number 2022/2023</a:t>
            </a:r>
          </a:p>
        </p:txBody>
      </p:sp>
      <p:pic>
        <p:nvPicPr>
          <p:cNvPr id="6" name="Picture 5">
            <a:extLst>
              <a:ext uri="{FF2B5EF4-FFF2-40B4-BE49-F238E27FC236}">
                <a16:creationId xmlns:a16="http://schemas.microsoft.com/office/drawing/2014/main" id="{C982718D-7FD7-4122-85BA-8B3523FD118B}"/>
              </a:ext>
            </a:extLst>
          </p:cNvPr>
          <p:cNvPicPr>
            <a:picLocks noChangeAspect="1"/>
          </p:cNvPicPr>
          <p:nvPr/>
        </p:nvPicPr>
        <p:blipFill rotWithShape="1">
          <a:blip r:embed="rId3"/>
          <a:srcRect l="17143" t="20601" r="71964" b="58730"/>
          <a:stretch/>
        </p:blipFill>
        <p:spPr>
          <a:xfrm>
            <a:off x="4136573" y="2192091"/>
            <a:ext cx="1328057" cy="1417510"/>
          </a:xfrm>
          <a:prstGeom prst="ellipse">
            <a:avLst/>
          </a:prstGeom>
        </p:spPr>
      </p:pic>
      <p:pic>
        <p:nvPicPr>
          <p:cNvPr id="7" name="Picture 6">
            <a:extLst>
              <a:ext uri="{FF2B5EF4-FFF2-40B4-BE49-F238E27FC236}">
                <a16:creationId xmlns:a16="http://schemas.microsoft.com/office/drawing/2014/main" id="{EA2C575A-093D-5CDF-8B51-8BECD2F322D6}"/>
              </a:ext>
            </a:extLst>
          </p:cNvPr>
          <p:cNvPicPr>
            <a:picLocks noChangeAspect="1"/>
          </p:cNvPicPr>
          <p:nvPr/>
        </p:nvPicPr>
        <p:blipFill rotWithShape="1">
          <a:blip r:embed="rId3"/>
          <a:srcRect l="17143" t="20601" r="71964" b="58730"/>
          <a:stretch/>
        </p:blipFill>
        <p:spPr>
          <a:xfrm>
            <a:off x="6139542" y="2192091"/>
            <a:ext cx="1328057" cy="1417510"/>
          </a:xfrm>
          <a:prstGeom prst="ellipse">
            <a:avLst/>
          </a:prstGeom>
        </p:spPr>
      </p:pic>
    </p:spTree>
    <p:extLst>
      <p:ext uri="{BB962C8B-B14F-4D97-AF65-F5344CB8AC3E}">
        <p14:creationId xmlns:p14="http://schemas.microsoft.com/office/powerpoint/2010/main" val="26629857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325CC-3BCB-2485-C318-7E74292EEE6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71BEC87-EDD9-EACE-32A0-63BE0E7BFC1B}"/>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7881406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982718D-7FD7-4122-85BA-8B3523FD118B}"/>
              </a:ext>
            </a:extLst>
          </p:cNvPr>
          <p:cNvPicPr>
            <a:picLocks noChangeAspect="1"/>
          </p:cNvPicPr>
          <p:nvPr/>
        </p:nvPicPr>
        <p:blipFill rotWithShape="1">
          <a:blip r:embed="rId3"/>
          <a:srcRect l="49375" t="18572" r="18840" b="23175"/>
          <a:stretch/>
        </p:blipFill>
        <p:spPr>
          <a:xfrm>
            <a:off x="4397829" y="1273628"/>
            <a:ext cx="3875314" cy="3995057"/>
          </a:xfrm>
          <a:prstGeom prst="rect">
            <a:avLst/>
          </a:prstGeom>
        </p:spPr>
      </p:pic>
      <p:sp>
        <p:nvSpPr>
          <p:cNvPr id="2" name="Footer Placeholder 3">
            <a:extLst>
              <a:ext uri="{FF2B5EF4-FFF2-40B4-BE49-F238E27FC236}">
                <a16:creationId xmlns:a16="http://schemas.microsoft.com/office/drawing/2014/main" id="{22F1FBDB-B4FF-61A9-DF81-8E3FF45BE1A3}"/>
              </a:ext>
            </a:extLst>
          </p:cNvPr>
          <p:cNvSpPr>
            <a:spLocks noGrp="1"/>
          </p:cNvSpPr>
          <p:nvPr>
            <p:ph type="ftr" sz="quarter" idx="11"/>
          </p:nvPr>
        </p:nvSpPr>
        <p:spPr>
          <a:xfrm>
            <a:off x="4038600" y="6356350"/>
            <a:ext cx="4114800" cy="365125"/>
          </a:xfrm>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dirty="0">
                <a:ln>
                  <a:noFill/>
                </a:ln>
                <a:solidFill>
                  <a:srgbClr val="585858">
                    <a:tint val="75000"/>
                  </a:srgbClr>
                </a:solidFill>
                <a:effectLst/>
                <a:uLnTx/>
                <a:uFillTx/>
                <a:latin typeface="Arial" panose="020B0604020202020204" pitchFamily="34" charset="0"/>
                <a:ea typeface="+mn-ea"/>
                <a:cs typeface="+mn-cs"/>
              </a:rPr>
              <a:t>Mastering Number 2022/2023</a:t>
            </a:r>
          </a:p>
        </p:txBody>
      </p:sp>
    </p:spTree>
    <p:extLst>
      <p:ext uri="{BB962C8B-B14F-4D97-AF65-F5344CB8AC3E}">
        <p14:creationId xmlns:p14="http://schemas.microsoft.com/office/powerpoint/2010/main" val="3412014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1DC19-71EE-53F5-F8B4-F5341495123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0EC6D85-7A05-A08F-01D5-97635BC5602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6839705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DAC1741-ABCF-E65F-93A5-2805537E1B30}"/>
              </a:ext>
            </a:extLst>
          </p:cNvPr>
          <p:cNvPicPr>
            <a:picLocks noChangeAspect="1"/>
          </p:cNvPicPr>
          <p:nvPr/>
        </p:nvPicPr>
        <p:blipFill rotWithShape="1">
          <a:blip r:embed="rId3"/>
          <a:srcRect l="51428" r="31697"/>
          <a:stretch/>
        </p:blipFill>
        <p:spPr>
          <a:xfrm>
            <a:off x="6270170" y="0"/>
            <a:ext cx="2057401" cy="6858000"/>
          </a:xfrm>
          <a:prstGeom prst="rect">
            <a:avLst/>
          </a:prstGeom>
        </p:spPr>
      </p:pic>
      <p:pic>
        <p:nvPicPr>
          <p:cNvPr id="5" name="Picture 4">
            <a:extLst>
              <a:ext uri="{FF2B5EF4-FFF2-40B4-BE49-F238E27FC236}">
                <a16:creationId xmlns:a16="http://schemas.microsoft.com/office/drawing/2014/main" id="{E90E9DD3-3EAA-67B0-4B0C-D262A78CD9E9}"/>
              </a:ext>
            </a:extLst>
          </p:cNvPr>
          <p:cNvPicPr>
            <a:picLocks noChangeAspect="1"/>
          </p:cNvPicPr>
          <p:nvPr/>
        </p:nvPicPr>
        <p:blipFill rotWithShape="1">
          <a:blip r:embed="rId3"/>
          <a:srcRect l="51428" r="31697"/>
          <a:stretch/>
        </p:blipFill>
        <p:spPr>
          <a:xfrm>
            <a:off x="3951513" y="0"/>
            <a:ext cx="2057401" cy="6858000"/>
          </a:xfrm>
          <a:prstGeom prst="rect">
            <a:avLst/>
          </a:prstGeom>
        </p:spPr>
      </p:pic>
      <p:sp>
        <p:nvSpPr>
          <p:cNvPr id="2" name="Footer Placeholder 3">
            <a:extLst>
              <a:ext uri="{FF2B5EF4-FFF2-40B4-BE49-F238E27FC236}">
                <a16:creationId xmlns:a16="http://schemas.microsoft.com/office/drawing/2014/main" id="{F9B5AE5D-ACD7-3847-C167-B26ECFACDBB4}"/>
              </a:ext>
            </a:extLst>
          </p:cNvPr>
          <p:cNvSpPr>
            <a:spLocks noGrp="1"/>
          </p:cNvSpPr>
          <p:nvPr>
            <p:ph type="ftr" sz="quarter" idx="11"/>
          </p:nvPr>
        </p:nvSpPr>
        <p:spPr>
          <a:xfrm>
            <a:off x="4038600" y="6356350"/>
            <a:ext cx="4114800" cy="365125"/>
          </a:xfrm>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dirty="0">
                <a:ln>
                  <a:noFill/>
                </a:ln>
                <a:solidFill>
                  <a:srgbClr val="585858">
                    <a:tint val="75000"/>
                  </a:srgbClr>
                </a:solidFill>
                <a:effectLst/>
                <a:uLnTx/>
                <a:uFillTx/>
                <a:latin typeface="Arial" panose="020B0604020202020204" pitchFamily="34" charset="0"/>
                <a:ea typeface="+mn-ea"/>
                <a:cs typeface="+mn-cs"/>
              </a:rPr>
              <a:t>Mastering Number 2022/2023</a:t>
            </a:r>
          </a:p>
        </p:txBody>
      </p:sp>
    </p:spTree>
    <p:extLst>
      <p:ext uri="{BB962C8B-B14F-4D97-AF65-F5344CB8AC3E}">
        <p14:creationId xmlns:p14="http://schemas.microsoft.com/office/powerpoint/2010/main" val="1221435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DF8DD-91AC-D2F5-2E48-47CB0C12626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2301ECC-1097-980D-12AB-3A803E29CE38}"/>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211974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7B53F64-F533-472B-B9CF-853BC668374A}"/>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sp>
        <p:nvSpPr>
          <p:cNvPr id="5" name="Oval 4">
            <a:extLst>
              <a:ext uri="{FF2B5EF4-FFF2-40B4-BE49-F238E27FC236}">
                <a16:creationId xmlns:a16="http://schemas.microsoft.com/office/drawing/2014/main" id="{F6FE7BF8-EF03-C15F-DC9F-6D003893A30D}"/>
              </a:ext>
            </a:extLst>
          </p:cNvPr>
          <p:cNvSpPr/>
          <p:nvPr/>
        </p:nvSpPr>
        <p:spPr>
          <a:xfrm>
            <a:off x="2645351" y="1283759"/>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6" name="Oval 5">
            <a:extLst>
              <a:ext uri="{FF2B5EF4-FFF2-40B4-BE49-F238E27FC236}">
                <a16:creationId xmlns:a16="http://schemas.microsoft.com/office/drawing/2014/main" id="{29A133FE-5EDD-FFF9-7CF0-934E8D32ED64}"/>
              </a:ext>
            </a:extLst>
          </p:cNvPr>
          <p:cNvSpPr/>
          <p:nvPr/>
        </p:nvSpPr>
        <p:spPr>
          <a:xfrm>
            <a:off x="3702668"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7" name="Oval 6">
            <a:extLst>
              <a:ext uri="{FF2B5EF4-FFF2-40B4-BE49-F238E27FC236}">
                <a16:creationId xmlns:a16="http://schemas.microsoft.com/office/drawing/2014/main" id="{768AABD6-3351-25DE-297F-9C489173BB5D}"/>
              </a:ext>
            </a:extLst>
          </p:cNvPr>
          <p:cNvSpPr/>
          <p:nvPr/>
        </p:nvSpPr>
        <p:spPr>
          <a:xfrm>
            <a:off x="1514002" y="3135490"/>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8" name="Oval 7">
            <a:extLst>
              <a:ext uri="{FF2B5EF4-FFF2-40B4-BE49-F238E27FC236}">
                <a16:creationId xmlns:a16="http://schemas.microsoft.com/office/drawing/2014/main" id="{432BC5DB-E9D4-ED37-1407-4D17BCACD192}"/>
              </a:ext>
            </a:extLst>
          </p:cNvPr>
          <p:cNvSpPr/>
          <p:nvPr/>
        </p:nvSpPr>
        <p:spPr>
          <a:xfrm>
            <a:off x="8127424" y="2421115"/>
            <a:ext cx="1419225" cy="142875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a:ea typeface="+mn-ea"/>
              <a:cs typeface="+mn-cs"/>
            </a:endParaRPr>
          </a:p>
        </p:txBody>
      </p:sp>
      <p:sp>
        <p:nvSpPr>
          <p:cNvPr id="3" name="Footer Placeholder 3">
            <a:extLst>
              <a:ext uri="{FF2B5EF4-FFF2-40B4-BE49-F238E27FC236}">
                <a16:creationId xmlns:a16="http://schemas.microsoft.com/office/drawing/2014/main" id="{24CA12D5-3FF2-7F62-36BF-82EF966241A1}"/>
              </a:ext>
            </a:extLst>
          </p:cNvPr>
          <p:cNvSpPr>
            <a:spLocks noGrp="1"/>
          </p:cNvSpPr>
          <p:nvPr>
            <p:ph type="ftr" sz="quarter" idx="11"/>
          </p:nvPr>
        </p:nvSpPr>
        <p:spPr>
          <a:xfrm>
            <a:off x="4038600" y="6356350"/>
            <a:ext cx="4114800" cy="365125"/>
          </a:xfrm>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dirty="0">
                <a:ln>
                  <a:noFill/>
                </a:ln>
                <a:solidFill>
                  <a:srgbClr val="585858">
                    <a:tint val="75000"/>
                  </a:srgbClr>
                </a:solidFill>
                <a:effectLst/>
                <a:uLnTx/>
                <a:uFillTx/>
                <a:latin typeface="Arial" panose="020B0604020202020204" pitchFamily="34" charset="0"/>
                <a:ea typeface="+mn-ea"/>
                <a:cs typeface="+mn-cs"/>
              </a:rPr>
              <a:t>Mastering Number 2022/2023</a:t>
            </a:r>
          </a:p>
        </p:txBody>
      </p:sp>
    </p:spTree>
    <p:extLst>
      <p:ext uri="{BB962C8B-B14F-4D97-AF65-F5344CB8AC3E}">
        <p14:creationId xmlns:p14="http://schemas.microsoft.com/office/powerpoint/2010/main" val="2278594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2DF8DD-91AC-D2F5-2E48-47CB0C12626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2301ECC-1097-980D-12AB-3A803E29CE38}"/>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2561622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7AA596A9-15BF-4FBB-A12D-F3B80E84868D}"/>
              </a:ext>
            </a:extLst>
          </p:cNvPr>
          <p:cNvSpPr>
            <a:spLocks noGrp="1"/>
          </p:cNvSpPr>
          <p:nvPr>
            <p:ph type="ftr" sz="quarter" idx="11"/>
          </p:nvPr>
        </p:nvSpPr>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a:ln>
                  <a:noFill/>
                </a:ln>
                <a:solidFill>
                  <a:srgbClr val="585858">
                    <a:tint val="75000"/>
                  </a:srgbClr>
                </a:solidFill>
                <a:effectLst/>
                <a:uLnTx/>
                <a:uFillTx/>
                <a:latin typeface="Arial" panose="020B0604020202020204" pitchFamily="34" charset="0"/>
                <a:ea typeface="+mn-ea"/>
                <a:cs typeface="+mn-cs"/>
              </a:rPr>
              <a:t>Mastering Number 2021/2022</a:t>
            </a:r>
          </a:p>
        </p:txBody>
      </p:sp>
      <p:pic>
        <p:nvPicPr>
          <p:cNvPr id="6" name="Picture 5">
            <a:extLst>
              <a:ext uri="{FF2B5EF4-FFF2-40B4-BE49-F238E27FC236}">
                <a16:creationId xmlns:a16="http://schemas.microsoft.com/office/drawing/2014/main" id="{C3FF6DFF-BCDB-47C2-B304-842E8B3D2619}"/>
              </a:ext>
            </a:extLst>
          </p:cNvPr>
          <p:cNvPicPr>
            <a:picLocks noChangeAspect="1"/>
          </p:cNvPicPr>
          <p:nvPr/>
        </p:nvPicPr>
        <p:blipFill rotWithShape="1">
          <a:blip r:embed="rId3"/>
          <a:srcRect l="15714" r="53393"/>
          <a:stretch/>
        </p:blipFill>
        <p:spPr>
          <a:xfrm>
            <a:off x="4386943" y="0"/>
            <a:ext cx="3766457" cy="6858000"/>
          </a:xfrm>
          <a:prstGeom prst="rect">
            <a:avLst/>
          </a:prstGeom>
        </p:spPr>
      </p:pic>
      <p:sp>
        <p:nvSpPr>
          <p:cNvPr id="2" name="Footer Placeholder 3">
            <a:extLst>
              <a:ext uri="{FF2B5EF4-FFF2-40B4-BE49-F238E27FC236}">
                <a16:creationId xmlns:a16="http://schemas.microsoft.com/office/drawing/2014/main" id="{92A9B78A-A7CB-4905-7537-0380F6E84A18}"/>
              </a:ext>
            </a:extLst>
          </p:cNvPr>
          <p:cNvSpPr txBox="1">
            <a:spLocks/>
          </p:cNvSpPr>
          <p:nvPr/>
        </p:nvSpPr>
        <p:spPr>
          <a:xfrm>
            <a:off x="4191000" y="65087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buNone/>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20000"/>
              </a:spcBef>
              <a:spcAft>
                <a:spcPct val="0"/>
              </a:spcAft>
              <a:buClr>
                <a:srgbClr val="00628C"/>
              </a:buClr>
              <a:buFont typeface="Arial" panose="020B0604020202020204" pitchFamily="34" charset="0"/>
              <a:buNone/>
              <a:defRPr/>
            </a:pPr>
            <a:r>
              <a:rPr lang="en-GB">
                <a:solidFill>
                  <a:srgbClr val="585858">
                    <a:tint val="75000"/>
                  </a:srgbClr>
                </a:solidFill>
                <a:latin typeface="Arial" panose="020B0604020202020204" pitchFamily="34" charset="0"/>
              </a:rPr>
              <a:t>Mastering Number 2022/2023</a:t>
            </a:r>
            <a:endParaRPr lang="en-GB" dirty="0">
              <a:solidFill>
                <a:srgbClr val="585858">
                  <a:tint val="75000"/>
                </a:srgbClr>
              </a:solidFill>
              <a:latin typeface="Arial" panose="020B0604020202020204" pitchFamily="34" charset="0"/>
            </a:endParaRPr>
          </a:p>
        </p:txBody>
      </p:sp>
    </p:spTree>
    <p:extLst>
      <p:ext uri="{BB962C8B-B14F-4D97-AF65-F5344CB8AC3E}">
        <p14:creationId xmlns:p14="http://schemas.microsoft.com/office/powerpoint/2010/main" val="38617945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67438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A88115F-BC60-280E-7F58-20EB10089F3C}"/>
              </a:ext>
            </a:extLst>
          </p:cNvPr>
          <p:cNvPicPr>
            <a:picLocks noChangeAspect="1"/>
          </p:cNvPicPr>
          <p:nvPr/>
        </p:nvPicPr>
        <p:blipFill rotWithShape="1">
          <a:blip r:embed="rId3"/>
          <a:srcRect r="52678"/>
          <a:stretch/>
        </p:blipFill>
        <p:spPr>
          <a:xfrm>
            <a:off x="0" y="0"/>
            <a:ext cx="5769429" cy="6858000"/>
          </a:xfrm>
          <a:prstGeom prst="rect">
            <a:avLst/>
          </a:prstGeom>
        </p:spPr>
      </p:pic>
      <p:pic>
        <p:nvPicPr>
          <p:cNvPr id="5" name="Picture 4">
            <a:extLst>
              <a:ext uri="{FF2B5EF4-FFF2-40B4-BE49-F238E27FC236}">
                <a16:creationId xmlns:a16="http://schemas.microsoft.com/office/drawing/2014/main" id="{EF74A116-4E0F-FB94-C164-18EDA9AF9F1A}"/>
              </a:ext>
            </a:extLst>
          </p:cNvPr>
          <p:cNvPicPr>
            <a:picLocks noChangeAspect="1"/>
          </p:cNvPicPr>
          <p:nvPr/>
        </p:nvPicPr>
        <p:blipFill rotWithShape="1">
          <a:blip r:embed="rId4"/>
          <a:srcRect l="17143" t="20601" r="71964" b="58730"/>
          <a:stretch/>
        </p:blipFill>
        <p:spPr>
          <a:xfrm>
            <a:off x="7249887" y="2409805"/>
            <a:ext cx="1328057" cy="1417510"/>
          </a:xfrm>
          <a:prstGeom prst="ellipse">
            <a:avLst/>
          </a:prstGeom>
        </p:spPr>
      </p:pic>
      <p:sp>
        <p:nvSpPr>
          <p:cNvPr id="2" name="Footer Placeholder 3">
            <a:extLst>
              <a:ext uri="{FF2B5EF4-FFF2-40B4-BE49-F238E27FC236}">
                <a16:creationId xmlns:a16="http://schemas.microsoft.com/office/drawing/2014/main" id="{60AD7275-DB05-2B11-47D8-3C0638822078}"/>
              </a:ext>
            </a:extLst>
          </p:cNvPr>
          <p:cNvSpPr>
            <a:spLocks noGrp="1"/>
          </p:cNvSpPr>
          <p:nvPr>
            <p:ph type="ftr" sz="quarter" idx="11"/>
          </p:nvPr>
        </p:nvSpPr>
        <p:spPr>
          <a:xfrm>
            <a:off x="4038600" y="6356350"/>
            <a:ext cx="4114800" cy="365125"/>
          </a:xfrm>
        </p:spPr>
        <p:txBody>
          <a:bodyPr/>
          <a:lstStyle/>
          <a:p>
            <a:pPr marL="0" marR="0" lvl="0" indent="0" algn="ctr" defTabSz="914400" rtl="0" eaLnBrk="1" fontAlgn="base" latinLnBrk="0" hangingPunct="1">
              <a:lnSpc>
                <a:spcPct val="100000"/>
              </a:lnSpc>
              <a:spcBef>
                <a:spcPct val="20000"/>
              </a:spcBef>
              <a:spcAft>
                <a:spcPct val="0"/>
              </a:spcAft>
              <a:buClr>
                <a:srgbClr val="00628C"/>
              </a:buClr>
              <a:buSzTx/>
              <a:buFont typeface="Arial" panose="020B0604020202020204" pitchFamily="34" charset="0"/>
              <a:buNone/>
              <a:tabLst/>
              <a:defRPr/>
            </a:pPr>
            <a:r>
              <a:rPr kumimoji="0" lang="en-GB" sz="1200" b="0" i="0" u="none" strike="noStrike" kern="1200" cap="none" spc="0" normalizeH="0" baseline="0" noProof="0" dirty="0">
                <a:ln>
                  <a:noFill/>
                </a:ln>
                <a:solidFill>
                  <a:srgbClr val="585858">
                    <a:tint val="75000"/>
                  </a:srgbClr>
                </a:solidFill>
                <a:effectLst/>
                <a:uLnTx/>
                <a:uFillTx/>
                <a:latin typeface="Arial" panose="020B0604020202020204" pitchFamily="34" charset="0"/>
                <a:ea typeface="+mn-ea"/>
                <a:cs typeface="+mn-cs"/>
              </a:rPr>
              <a:t>Mastering Number 2022/2023</a:t>
            </a:r>
          </a:p>
        </p:txBody>
      </p:sp>
    </p:spTree>
    <p:extLst>
      <p:ext uri="{BB962C8B-B14F-4D97-AF65-F5344CB8AC3E}">
        <p14:creationId xmlns:p14="http://schemas.microsoft.com/office/powerpoint/2010/main" val="37492094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418F8D-83CC-382E-D5ED-FB28F9EEEF10}"/>
              </a:ext>
            </a:extLst>
          </p:cNvPr>
          <p:cNvSpPr>
            <a:spLocks noGrp="1"/>
          </p:cNvSpPr>
          <p:nvPr>
            <p:ph type="title"/>
          </p:nvPr>
        </p:nvSpPr>
        <p:spPr/>
        <p:txBody>
          <a:bodyPr/>
          <a:lstStyle/>
          <a:p>
            <a:r>
              <a:rPr lang="en-GB" dirty="0"/>
              <a:t>Home learning tasks</a:t>
            </a:r>
          </a:p>
        </p:txBody>
      </p:sp>
      <p:sp>
        <p:nvSpPr>
          <p:cNvPr id="3" name="Content Placeholder 2">
            <a:extLst>
              <a:ext uri="{FF2B5EF4-FFF2-40B4-BE49-F238E27FC236}">
                <a16:creationId xmlns:a16="http://schemas.microsoft.com/office/drawing/2014/main" id="{252DE0CD-1012-F19F-B413-9E303F346B72}"/>
              </a:ext>
            </a:extLst>
          </p:cNvPr>
          <p:cNvSpPr>
            <a:spLocks noGrp="1"/>
          </p:cNvSpPr>
          <p:nvPr>
            <p:ph idx="1"/>
          </p:nvPr>
        </p:nvSpPr>
        <p:spPr/>
        <p:txBody>
          <a:bodyPr/>
          <a:lstStyle/>
          <a:p>
            <a:r>
              <a:rPr lang="en-GB" dirty="0"/>
              <a:t>Each week, you will be given a sheet that explains some activities that children can do with their grown-up.</a:t>
            </a:r>
          </a:p>
          <a:p>
            <a:r>
              <a:rPr lang="en-GB" dirty="0"/>
              <a:t>In Year 1, the tasks will all be about finding ways to make 6 and 7, but these tasks could be used for other numbers later on.</a:t>
            </a:r>
          </a:p>
          <a:p>
            <a:r>
              <a:rPr lang="en-GB" dirty="0"/>
              <a:t>In all of the tasks, children should be encouraged to ‘see’ the amount of objects without counting – just as they did in the previous activity.</a:t>
            </a:r>
          </a:p>
        </p:txBody>
      </p:sp>
    </p:spTree>
    <p:extLst>
      <p:ext uri="{BB962C8B-B14F-4D97-AF65-F5344CB8AC3E}">
        <p14:creationId xmlns:p14="http://schemas.microsoft.com/office/powerpoint/2010/main" val="29487822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00702-9AE2-B10D-4968-18621243EB8A}"/>
              </a:ext>
            </a:extLst>
          </p:cNvPr>
          <p:cNvSpPr>
            <a:spLocks noGrp="1"/>
          </p:cNvSpPr>
          <p:nvPr>
            <p:ph type="title"/>
          </p:nvPr>
        </p:nvSpPr>
        <p:spPr/>
        <p:txBody>
          <a:bodyPr/>
          <a:lstStyle/>
          <a:p>
            <a:r>
              <a:rPr lang="en-GB" dirty="0"/>
              <a:t>Play ‘Drop the counters’</a:t>
            </a:r>
          </a:p>
        </p:txBody>
      </p:sp>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636295" y="1211999"/>
            <a:ext cx="5220587" cy="1471695"/>
          </a:xfrm>
          <a:prstGeom prst="wedgeRoundRectCallout">
            <a:avLst>
              <a:gd name="adj1" fmla="val -48267"/>
              <a:gd name="adj2" fmla="val 82985"/>
              <a:gd name="adj3" fmla="val 16667"/>
            </a:avLst>
          </a:prstGeom>
          <a:solidFill>
            <a:schemeClr val="accent2"/>
          </a:solidFill>
          <a:ln w="12700" cap="flat" cmpd="sng" algn="ctr">
            <a:solidFill>
              <a:schemeClr val="accent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You will need 6 double-sided counters to play.</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pic>
        <p:nvPicPr>
          <p:cNvPr id="6" name="Picture 5">
            <a:extLst>
              <a:ext uri="{FF2B5EF4-FFF2-40B4-BE49-F238E27FC236}">
                <a16:creationId xmlns:a16="http://schemas.microsoft.com/office/drawing/2014/main" id="{336240D5-1BEC-6E1F-FF51-B6E3A9DADF54}"/>
              </a:ext>
            </a:extLst>
          </p:cNvPr>
          <p:cNvPicPr>
            <a:picLocks noChangeAspect="1"/>
          </p:cNvPicPr>
          <p:nvPr/>
        </p:nvPicPr>
        <p:blipFill>
          <a:blip r:embed="rId4"/>
          <a:stretch>
            <a:fillRect/>
          </a:stretch>
        </p:blipFill>
        <p:spPr>
          <a:xfrm>
            <a:off x="3802589" y="1901738"/>
            <a:ext cx="4610979" cy="1740215"/>
          </a:xfrm>
          <a:prstGeom prst="rect">
            <a:avLst/>
          </a:prstGeom>
        </p:spPr>
      </p:pic>
      <p:sp>
        <p:nvSpPr>
          <p:cNvPr id="7" name="TextBox 6">
            <a:extLst>
              <a:ext uri="{FF2B5EF4-FFF2-40B4-BE49-F238E27FC236}">
                <a16:creationId xmlns:a16="http://schemas.microsoft.com/office/drawing/2014/main" id="{94A67EC1-C28A-D064-2323-534753027DAB}"/>
              </a:ext>
            </a:extLst>
          </p:cNvPr>
          <p:cNvSpPr txBox="1"/>
          <p:nvPr/>
        </p:nvSpPr>
        <p:spPr>
          <a:xfrm>
            <a:off x="3439886" y="5288456"/>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8" name="TextBox 7">
            <a:extLst>
              <a:ext uri="{FF2B5EF4-FFF2-40B4-BE49-F238E27FC236}">
                <a16:creationId xmlns:a16="http://schemas.microsoft.com/office/drawing/2014/main" id="{2238C59D-2BDD-120F-94C9-C16B9A14348F}"/>
              </a:ext>
            </a:extLst>
          </p:cNvPr>
          <p:cNvSpPr txBox="1"/>
          <p:nvPr/>
        </p:nvSpPr>
        <p:spPr>
          <a:xfrm>
            <a:off x="243191" y="6358725"/>
            <a:ext cx="2000958" cy="369332"/>
          </a:xfrm>
          <a:prstGeom prst="rect">
            <a:avLst/>
          </a:prstGeom>
          <a:noFill/>
        </p:spPr>
        <p:txBody>
          <a:bodyPr wrap="square" rtlCol="0">
            <a:spAutoFit/>
          </a:bodyPr>
          <a:lstStyle/>
          <a:p>
            <a:r>
              <a:rPr lang="en-GB" dirty="0"/>
              <a:t>Week 1</a:t>
            </a:r>
          </a:p>
        </p:txBody>
      </p:sp>
    </p:spTree>
    <p:extLst>
      <p:ext uri="{BB962C8B-B14F-4D97-AF65-F5344CB8AC3E}">
        <p14:creationId xmlns:p14="http://schemas.microsoft.com/office/powerpoint/2010/main" val="3818072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80">
                                          <p:stCondLst>
                                            <p:cond delay="0"/>
                                          </p:stCondLst>
                                        </p:cTn>
                                        <p:tgtEl>
                                          <p:spTgt spid="6"/>
                                        </p:tgtEl>
                                      </p:cBhvr>
                                    </p:animEffect>
                                    <p:anim calcmode="lin" valueType="num">
                                      <p:cBhvr>
                                        <p:cTn id="1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8" dur="26">
                                          <p:stCondLst>
                                            <p:cond delay="650"/>
                                          </p:stCondLst>
                                        </p:cTn>
                                        <p:tgtEl>
                                          <p:spTgt spid="6"/>
                                        </p:tgtEl>
                                      </p:cBhvr>
                                      <p:to x="100000" y="60000"/>
                                    </p:animScale>
                                    <p:animScale>
                                      <p:cBhvr>
                                        <p:cTn id="19" dur="166" decel="50000">
                                          <p:stCondLst>
                                            <p:cond delay="676"/>
                                          </p:stCondLst>
                                        </p:cTn>
                                        <p:tgtEl>
                                          <p:spTgt spid="6"/>
                                        </p:tgtEl>
                                      </p:cBhvr>
                                      <p:to x="100000" y="100000"/>
                                    </p:animScale>
                                    <p:animScale>
                                      <p:cBhvr>
                                        <p:cTn id="20" dur="26">
                                          <p:stCondLst>
                                            <p:cond delay="1312"/>
                                          </p:stCondLst>
                                        </p:cTn>
                                        <p:tgtEl>
                                          <p:spTgt spid="6"/>
                                        </p:tgtEl>
                                      </p:cBhvr>
                                      <p:to x="100000" y="80000"/>
                                    </p:animScale>
                                    <p:animScale>
                                      <p:cBhvr>
                                        <p:cTn id="21" dur="166" decel="50000">
                                          <p:stCondLst>
                                            <p:cond delay="1338"/>
                                          </p:stCondLst>
                                        </p:cTn>
                                        <p:tgtEl>
                                          <p:spTgt spid="6"/>
                                        </p:tgtEl>
                                      </p:cBhvr>
                                      <p:to x="100000" y="100000"/>
                                    </p:animScale>
                                    <p:animScale>
                                      <p:cBhvr>
                                        <p:cTn id="22" dur="26">
                                          <p:stCondLst>
                                            <p:cond delay="1642"/>
                                          </p:stCondLst>
                                        </p:cTn>
                                        <p:tgtEl>
                                          <p:spTgt spid="6"/>
                                        </p:tgtEl>
                                      </p:cBhvr>
                                      <p:to x="100000" y="90000"/>
                                    </p:animScale>
                                    <p:animScale>
                                      <p:cBhvr>
                                        <p:cTn id="23" dur="166" decel="50000">
                                          <p:stCondLst>
                                            <p:cond delay="1668"/>
                                          </p:stCondLst>
                                        </p:cTn>
                                        <p:tgtEl>
                                          <p:spTgt spid="6"/>
                                        </p:tgtEl>
                                      </p:cBhvr>
                                      <p:to x="100000" y="100000"/>
                                    </p:animScale>
                                    <p:animScale>
                                      <p:cBhvr>
                                        <p:cTn id="24" dur="26">
                                          <p:stCondLst>
                                            <p:cond delay="1808"/>
                                          </p:stCondLst>
                                        </p:cTn>
                                        <p:tgtEl>
                                          <p:spTgt spid="6"/>
                                        </p:tgtEl>
                                      </p:cBhvr>
                                      <p:to x="100000" y="95000"/>
                                    </p:animScale>
                                    <p:animScale>
                                      <p:cBhvr>
                                        <p:cTn id="25" dur="166" decel="50000">
                                          <p:stCondLst>
                                            <p:cond delay="1834"/>
                                          </p:stCondLst>
                                        </p:cTn>
                                        <p:tgtEl>
                                          <p:spTgt spid="6"/>
                                        </p:tgtEl>
                                      </p:cBhvr>
                                      <p:to x="100000" y="100000"/>
                                    </p:animScale>
                                  </p:childTnLst>
                                </p:cTn>
                              </p:par>
                              <p:par>
                                <p:cTn id="26" presetID="1"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1EB3A6E2-AD7D-4661-BD4C-B7FB27B9465B}"/>
              </a:ext>
            </a:extLst>
          </p:cNvPr>
          <p:cNvSpPr/>
          <p:nvPr/>
        </p:nvSpPr>
        <p:spPr>
          <a:xfrm>
            <a:off x="1636295" y="1211999"/>
            <a:ext cx="5220587"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Play ‘Drop 6 counters’ with a </a:t>
            </a:r>
            <a:r>
              <a:rPr lang="en-US" sz="2800" kern="0" dirty="0">
                <a:solidFill>
                  <a:schemeClr val="accent4">
                    <a:lumMod val="65000"/>
                    <a:lumOff val="35000"/>
                  </a:schemeClr>
                </a:solidFill>
                <a:latin typeface="Century Gothic" panose="020B0502020202020204" pitchFamily="34" charset="0"/>
              </a:rPr>
              <a:t>grown up</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How quickly can you say what you see?</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9" name="Rectangle 8">
            <a:extLst>
              <a:ext uri="{FF2B5EF4-FFF2-40B4-BE49-F238E27FC236}">
                <a16:creationId xmlns:a16="http://schemas.microsoft.com/office/drawing/2014/main" id="{9809A8D4-F6AA-49AD-973F-8F5856C3761C}"/>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pic>
        <p:nvPicPr>
          <p:cNvPr id="7" name="Picture 6">
            <a:extLst>
              <a:ext uri="{FF2B5EF4-FFF2-40B4-BE49-F238E27FC236}">
                <a16:creationId xmlns:a16="http://schemas.microsoft.com/office/drawing/2014/main" id="{A032AC91-F7AE-B995-D2B0-93C513328CBB}"/>
              </a:ext>
            </a:extLst>
          </p:cNvPr>
          <p:cNvPicPr>
            <a:picLocks noChangeAspect="1"/>
          </p:cNvPicPr>
          <p:nvPr/>
        </p:nvPicPr>
        <p:blipFill rotWithShape="1">
          <a:blip r:embed="rId3">
            <a:extLst>
              <a:ext uri="{28A0092B-C50C-407E-A947-70E740481C1C}">
                <a14:useLocalDpi xmlns:a14="http://schemas.microsoft.com/office/drawing/2010/main" val="0"/>
              </a:ext>
            </a:extLst>
          </a:blip>
          <a:srcRect l="42729" t="39751" r="50803" b="40311"/>
          <a:stretch/>
        </p:blipFill>
        <p:spPr>
          <a:xfrm>
            <a:off x="9252984" y="2087197"/>
            <a:ext cx="1933248" cy="4271528"/>
          </a:xfrm>
          <a:prstGeom prst="rect">
            <a:avLst/>
          </a:prstGeom>
        </p:spPr>
      </p:pic>
      <p:pic>
        <p:nvPicPr>
          <p:cNvPr id="8" name="Picture 7">
            <a:extLst>
              <a:ext uri="{FF2B5EF4-FFF2-40B4-BE49-F238E27FC236}">
                <a16:creationId xmlns:a16="http://schemas.microsoft.com/office/drawing/2014/main" id="{E1C530F9-E2CD-6ACB-DF6C-AD41F05EE022}"/>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10" name="Speech Bubble: Rectangle with Corners Rounded 9">
            <a:extLst>
              <a:ext uri="{FF2B5EF4-FFF2-40B4-BE49-F238E27FC236}">
                <a16:creationId xmlns:a16="http://schemas.microsoft.com/office/drawing/2014/main" id="{BAAF94D2-A69A-F35D-C8E5-5E19198FC63B}"/>
              </a:ext>
            </a:extLst>
          </p:cNvPr>
          <p:cNvSpPr/>
          <p:nvPr/>
        </p:nvSpPr>
        <p:spPr>
          <a:xfrm>
            <a:off x="5890312" y="1061924"/>
            <a:ext cx="4594783" cy="1471695"/>
          </a:xfrm>
          <a:prstGeom prst="wedgeRoundRectCallout">
            <a:avLst>
              <a:gd name="adj1" fmla="val 38418"/>
              <a:gd name="adj2" fmla="val 79060"/>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6 is made of 4 and 2;</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kern="0" dirty="0">
                <a:solidFill>
                  <a:schemeClr val="accent4">
                    <a:lumMod val="65000"/>
                    <a:lumOff val="35000"/>
                  </a:schemeClr>
                </a:solidFill>
                <a:latin typeface="Century Gothic" panose="020B0502020202020204" pitchFamily="34" charset="0"/>
              </a:rPr>
              <a:t>4 and 2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ndParaRPr>
          </a:p>
        </p:txBody>
      </p:sp>
      <p:sp>
        <p:nvSpPr>
          <p:cNvPr id="11" name="TextBox 10">
            <a:extLst>
              <a:ext uri="{FF2B5EF4-FFF2-40B4-BE49-F238E27FC236}">
                <a16:creationId xmlns:a16="http://schemas.microsoft.com/office/drawing/2014/main" id="{A292E577-1948-5834-34D4-3E5728144B51}"/>
              </a:ext>
            </a:extLst>
          </p:cNvPr>
          <p:cNvSpPr txBox="1"/>
          <p:nvPr/>
        </p:nvSpPr>
        <p:spPr>
          <a:xfrm>
            <a:off x="3474772" y="5490474"/>
            <a:ext cx="4831080"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2" name="Picture 1">
            <a:extLst>
              <a:ext uri="{FF2B5EF4-FFF2-40B4-BE49-F238E27FC236}">
                <a16:creationId xmlns:a16="http://schemas.microsoft.com/office/drawing/2014/main" id="{2C13B578-1441-3287-B37F-14F47E4D8688}"/>
              </a:ext>
            </a:extLst>
          </p:cNvPr>
          <p:cNvPicPr>
            <a:picLocks noChangeAspect="1"/>
          </p:cNvPicPr>
          <p:nvPr/>
        </p:nvPicPr>
        <p:blipFill rotWithShape="1">
          <a:blip r:embed="rId4"/>
          <a:srcRect r="81420" b="50000"/>
          <a:stretch/>
        </p:blipFill>
        <p:spPr>
          <a:xfrm>
            <a:off x="5004552" y="-899585"/>
            <a:ext cx="885760" cy="899585"/>
          </a:xfrm>
          <a:prstGeom prst="rect">
            <a:avLst/>
          </a:prstGeom>
        </p:spPr>
      </p:pic>
      <p:pic>
        <p:nvPicPr>
          <p:cNvPr id="4" name="Picture 3">
            <a:extLst>
              <a:ext uri="{FF2B5EF4-FFF2-40B4-BE49-F238E27FC236}">
                <a16:creationId xmlns:a16="http://schemas.microsoft.com/office/drawing/2014/main" id="{1FA17891-E8F0-731B-229F-A928846A4CE1}"/>
              </a:ext>
            </a:extLst>
          </p:cNvPr>
          <p:cNvPicPr>
            <a:picLocks noChangeAspect="1"/>
          </p:cNvPicPr>
          <p:nvPr/>
        </p:nvPicPr>
        <p:blipFill rotWithShape="1">
          <a:blip r:embed="rId4"/>
          <a:srcRect l="80540" b="50000"/>
          <a:stretch/>
        </p:blipFill>
        <p:spPr>
          <a:xfrm>
            <a:off x="2700852" y="-949922"/>
            <a:ext cx="979608" cy="949922"/>
          </a:xfrm>
          <a:prstGeom prst="rect">
            <a:avLst/>
          </a:prstGeom>
        </p:spPr>
      </p:pic>
      <p:pic>
        <p:nvPicPr>
          <p:cNvPr id="13" name="Picture 12">
            <a:extLst>
              <a:ext uri="{FF2B5EF4-FFF2-40B4-BE49-F238E27FC236}">
                <a16:creationId xmlns:a16="http://schemas.microsoft.com/office/drawing/2014/main" id="{5482A3EC-8E73-0878-3BEB-4D97896EB74E}"/>
              </a:ext>
            </a:extLst>
          </p:cNvPr>
          <p:cNvPicPr>
            <a:picLocks noChangeAspect="1"/>
          </p:cNvPicPr>
          <p:nvPr/>
        </p:nvPicPr>
        <p:blipFill rotWithShape="1">
          <a:blip r:embed="rId4"/>
          <a:srcRect l="80540" b="50000"/>
          <a:stretch/>
        </p:blipFill>
        <p:spPr>
          <a:xfrm>
            <a:off x="3776361" y="-981930"/>
            <a:ext cx="979608" cy="949922"/>
          </a:xfrm>
          <a:prstGeom prst="rect">
            <a:avLst/>
          </a:prstGeom>
        </p:spPr>
      </p:pic>
      <p:pic>
        <p:nvPicPr>
          <p:cNvPr id="14" name="Picture 13">
            <a:extLst>
              <a:ext uri="{FF2B5EF4-FFF2-40B4-BE49-F238E27FC236}">
                <a16:creationId xmlns:a16="http://schemas.microsoft.com/office/drawing/2014/main" id="{A88FD3C4-CDE1-F59A-13C0-0B99F2518FE7}"/>
              </a:ext>
            </a:extLst>
          </p:cNvPr>
          <p:cNvPicPr>
            <a:picLocks noChangeAspect="1"/>
          </p:cNvPicPr>
          <p:nvPr/>
        </p:nvPicPr>
        <p:blipFill rotWithShape="1">
          <a:blip r:embed="rId4"/>
          <a:srcRect l="80540" b="50000"/>
          <a:stretch/>
        </p:blipFill>
        <p:spPr>
          <a:xfrm>
            <a:off x="1644920" y="-981930"/>
            <a:ext cx="979608" cy="949922"/>
          </a:xfrm>
          <a:prstGeom prst="rect">
            <a:avLst/>
          </a:prstGeom>
        </p:spPr>
      </p:pic>
      <p:pic>
        <p:nvPicPr>
          <p:cNvPr id="15" name="Picture 14">
            <a:extLst>
              <a:ext uri="{FF2B5EF4-FFF2-40B4-BE49-F238E27FC236}">
                <a16:creationId xmlns:a16="http://schemas.microsoft.com/office/drawing/2014/main" id="{45552010-3C69-D2D2-F97F-6ADEC762471A}"/>
              </a:ext>
            </a:extLst>
          </p:cNvPr>
          <p:cNvPicPr>
            <a:picLocks noChangeAspect="1"/>
          </p:cNvPicPr>
          <p:nvPr/>
        </p:nvPicPr>
        <p:blipFill rotWithShape="1">
          <a:blip r:embed="rId4"/>
          <a:srcRect l="80540" b="50000"/>
          <a:stretch/>
        </p:blipFill>
        <p:spPr>
          <a:xfrm>
            <a:off x="551636" y="-981930"/>
            <a:ext cx="979608" cy="949922"/>
          </a:xfrm>
          <a:prstGeom prst="rect">
            <a:avLst/>
          </a:prstGeom>
        </p:spPr>
      </p:pic>
      <p:pic>
        <p:nvPicPr>
          <p:cNvPr id="16" name="Picture 15">
            <a:extLst>
              <a:ext uri="{FF2B5EF4-FFF2-40B4-BE49-F238E27FC236}">
                <a16:creationId xmlns:a16="http://schemas.microsoft.com/office/drawing/2014/main" id="{FB99F18E-0F5F-E5CE-003F-98D5C12C4B4E}"/>
              </a:ext>
            </a:extLst>
          </p:cNvPr>
          <p:cNvPicPr>
            <a:picLocks noChangeAspect="1"/>
          </p:cNvPicPr>
          <p:nvPr/>
        </p:nvPicPr>
        <p:blipFill rotWithShape="1">
          <a:blip r:embed="rId4"/>
          <a:srcRect r="81420" b="50000"/>
          <a:stretch/>
        </p:blipFill>
        <p:spPr>
          <a:xfrm>
            <a:off x="6096000" y="-888334"/>
            <a:ext cx="885760" cy="899585"/>
          </a:xfrm>
          <a:prstGeom prst="rect">
            <a:avLst/>
          </a:prstGeom>
        </p:spPr>
      </p:pic>
    </p:spTree>
    <p:extLst>
      <p:ext uri="{BB962C8B-B14F-4D97-AF65-F5344CB8AC3E}">
        <p14:creationId xmlns:p14="http://schemas.microsoft.com/office/powerpoint/2010/main" val="127210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6"/>
                                        </p:tgtEl>
                                        <p:attrNameLst>
                                          <p:attrName>style.visibility</p:attrName>
                                        </p:attrNameLst>
                                      </p:cBhvr>
                                      <p:to>
                                        <p:strVal val="hidden"/>
                                      </p:to>
                                    </p:set>
                                  </p:childTnLst>
                                </p:cTn>
                              </p:par>
                            </p:childTnLst>
                          </p:cTn>
                        </p:par>
                        <p:par>
                          <p:cTn id="11" fill="hold">
                            <p:stCondLst>
                              <p:cond delay="0"/>
                            </p:stCondLst>
                            <p:childTnLst>
                              <p:par>
                                <p:cTn id="12" presetID="42" presetClass="path" presetSubtype="0" accel="50000" decel="50000" fill="hold" nodeType="afterEffect">
                                  <p:stCondLst>
                                    <p:cond delay="0"/>
                                  </p:stCondLst>
                                  <p:childTnLst>
                                    <p:animMotion origin="layout" path="M 3.33333E-6 2.59259E-6 L 0.2625 0.59467 " pathEditMode="relative" rAng="0" ptsTypes="AA">
                                      <p:cBhvr>
                                        <p:cTn id="13" dur="2000" fill="hold"/>
                                        <p:tgtEl>
                                          <p:spTgt spid="15"/>
                                        </p:tgtEl>
                                        <p:attrNameLst>
                                          <p:attrName>ppt_x</p:attrName>
                                          <p:attrName>ppt_y</p:attrName>
                                        </p:attrNameLst>
                                      </p:cBhvr>
                                      <p:rCtr x="13125" y="29722"/>
                                    </p:animMotion>
                                  </p:childTnLst>
                                </p:cTn>
                              </p:par>
                              <p:par>
                                <p:cTn id="14" presetID="42" presetClass="path" presetSubtype="0" accel="50000" decel="50000" fill="hold" nodeType="withEffect">
                                  <p:stCondLst>
                                    <p:cond delay="0"/>
                                  </p:stCondLst>
                                  <p:childTnLst>
                                    <p:animMotion origin="layout" path="M 2.77556E-17 2.59259E-6 L 0.10339 0.76227 " pathEditMode="relative" rAng="0" ptsTypes="AA">
                                      <p:cBhvr>
                                        <p:cTn id="15" dur="2000" fill="hold"/>
                                        <p:tgtEl>
                                          <p:spTgt spid="14"/>
                                        </p:tgtEl>
                                        <p:attrNameLst>
                                          <p:attrName>ppt_x</p:attrName>
                                          <p:attrName>ppt_y</p:attrName>
                                        </p:attrNameLst>
                                      </p:cBhvr>
                                      <p:rCtr x="5169" y="38102"/>
                                    </p:animMotion>
                                  </p:childTnLst>
                                </p:cTn>
                              </p:par>
                              <p:par>
                                <p:cTn id="16" presetID="42" presetClass="path" presetSubtype="0" accel="50000" decel="50000" fill="hold" nodeType="withEffect">
                                  <p:stCondLst>
                                    <p:cond delay="0"/>
                                  </p:stCondLst>
                                  <p:childTnLst>
                                    <p:animMotion origin="layout" path="M -4.79167E-6 -7.40741E-7 L 0.02826 0.53056 " pathEditMode="relative" rAng="0" ptsTypes="AA">
                                      <p:cBhvr>
                                        <p:cTn id="17" dur="2000" fill="hold"/>
                                        <p:tgtEl>
                                          <p:spTgt spid="2"/>
                                        </p:tgtEl>
                                        <p:attrNameLst>
                                          <p:attrName>ppt_x</p:attrName>
                                          <p:attrName>ppt_y</p:attrName>
                                        </p:attrNameLst>
                                      </p:cBhvr>
                                      <p:rCtr x="1406" y="26528"/>
                                    </p:animMotion>
                                  </p:childTnLst>
                                </p:cTn>
                              </p:par>
                              <p:par>
                                <p:cTn id="18" presetID="42" presetClass="path" presetSubtype="0" accel="50000" decel="50000" fill="hold" nodeType="withEffect">
                                  <p:stCondLst>
                                    <p:cond delay="0"/>
                                  </p:stCondLst>
                                  <p:childTnLst>
                                    <p:animMotion origin="layout" path="M 1.45833E-6 2.96296E-6 L 0.15859 0.74352 " pathEditMode="relative" rAng="0" ptsTypes="AA">
                                      <p:cBhvr>
                                        <p:cTn id="19" dur="2000" fill="hold"/>
                                        <p:tgtEl>
                                          <p:spTgt spid="4"/>
                                        </p:tgtEl>
                                        <p:attrNameLst>
                                          <p:attrName>ppt_x</p:attrName>
                                          <p:attrName>ppt_y</p:attrName>
                                        </p:attrNameLst>
                                      </p:cBhvr>
                                      <p:rCtr x="7930" y="37176"/>
                                    </p:animMotion>
                                  </p:childTnLst>
                                </p:cTn>
                              </p:par>
                              <p:par>
                                <p:cTn id="20" presetID="42" presetClass="path" presetSubtype="0" accel="50000" decel="50000" fill="hold" nodeType="withEffect">
                                  <p:stCondLst>
                                    <p:cond delay="0"/>
                                  </p:stCondLst>
                                  <p:childTnLst>
                                    <p:animMotion origin="layout" path="M 0.00195 -0.00718 L 0.16706 0.71342 " pathEditMode="relative" rAng="0" ptsTypes="AA">
                                      <p:cBhvr>
                                        <p:cTn id="21" dur="2000" fill="hold"/>
                                        <p:tgtEl>
                                          <p:spTgt spid="13"/>
                                        </p:tgtEl>
                                        <p:attrNameLst>
                                          <p:attrName>ppt_x</p:attrName>
                                          <p:attrName>ppt_y</p:attrName>
                                        </p:attrNameLst>
                                      </p:cBhvr>
                                      <p:rCtr x="8255" y="36019"/>
                                    </p:animMotion>
                                  </p:childTnLst>
                                </p:cTn>
                              </p:par>
                              <p:par>
                                <p:cTn id="22" presetID="42" presetClass="path" presetSubtype="0" accel="50000" decel="50000" fill="hold" nodeType="withEffect">
                                  <p:stCondLst>
                                    <p:cond delay="0"/>
                                  </p:stCondLst>
                                  <p:childTnLst>
                                    <p:animMotion origin="layout" path="M 0.00651 -0.00579 L 0.12057 0.70208 " pathEditMode="relative" rAng="0" ptsTypes="AA">
                                      <p:cBhvr>
                                        <p:cTn id="23" dur="2000" fill="hold"/>
                                        <p:tgtEl>
                                          <p:spTgt spid="16"/>
                                        </p:tgtEl>
                                        <p:attrNameLst>
                                          <p:attrName>ppt_x</p:attrName>
                                          <p:attrName>ppt_y</p:attrName>
                                        </p:attrNameLst>
                                      </p:cBhvr>
                                      <p:rCtr x="5703" y="35394"/>
                                    </p:animMotion>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EF60ADE-AEAD-BE3A-58E8-6CEE39F11259}"/>
              </a:ext>
            </a:extLst>
          </p:cNvPr>
          <p:cNvPicPr>
            <a:picLocks noChangeAspect="1"/>
          </p:cNvPicPr>
          <p:nvPr/>
        </p:nvPicPr>
        <p:blipFill>
          <a:blip r:embed="rId3"/>
          <a:stretch>
            <a:fillRect/>
          </a:stretch>
        </p:blipFill>
        <p:spPr>
          <a:xfrm>
            <a:off x="1090345" y="329968"/>
            <a:ext cx="9435888" cy="5492806"/>
          </a:xfrm>
          <a:prstGeom prst="rect">
            <a:avLst/>
          </a:prstGeom>
        </p:spPr>
      </p:pic>
      <p:sp>
        <p:nvSpPr>
          <p:cNvPr id="6" name="TextBox 5">
            <a:extLst>
              <a:ext uri="{FF2B5EF4-FFF2-40B4-BE49-F238E27FC236}">
                <a16:creationId xmlns:a16="http://schemas.microsoft.com/office/drawing/2014/main" id="{25BD2B1F-E964-2B5E-65C9-DBDD7E3B4EFB}"/>
              </a:ext>
            </a:extLst>
          </p:cNvPr>
          <p:cNvSpPr txBox="1"/>
          <p:nvPr/>
        </p:nvSpPr>
        <p:spPr>
          <a:xfrm>
            <a:off x="1295401" y="2062187"/>
            <a:ext cx="1611085" cy="369332"/>
          </a:xfrm>
          <a:prstGeom prst="rect">
            <a:avLst/>
          </a:prstGeom>
          <a:noFill/>
        </p:spPr>
        <p:txBody>
          <a:bodyPr wrap="square" rtlCol="0">
            <a:spAutoFit/>
          </a:bodyPr>
          <a:lstStyle/>
          <a:p>
            <a:r>
              <a:rPr lang="en-GB" b="1" dirty="0">
                <a:latin typeface="Bradley Hand ITC" panose="03070402050302030203" pitchFamily="66" charset="0"/>
              </a:rPr>
              <a:t>red   yellow</a:t>
            </a:r>
          </a:p>
        </p:txBody>
      </p:sp>
      <p:sp>
        <p:nvSpPr>
          <p:cNvPr id="7" name="Oval 6">
            <a:extLst>
              <a:ext uri="{FF2B5EF4-FFF2-40B4-BE49-F238E27FC236}">
                <a16:creationId xmlns:a16="http://schemas.microsoft.com/office/drawing/2014/main" id="{1E2B8E86-E597-22CF-1ACB-5930901A0E40}"/>
              </a:ext>
            </a:extLst>
          </p:cNvPr>
          <p:cNvSpPr/>
          <p:nvPr/>
        </p:nvSpPr>
        <p:spPr>
          <a:xfrm>
            <a:off x="1295401" y="3194957"/>
            <a:ext cx="1415143" cy="46808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DCBCB564-36C3-31FD-9A4D-1248D8403D93}"/>
              </a:ext>
            </a:extLst>
          </p:cNvPr>
          <p:cNvSpPr txBox="1"/>
          <p:nvPr/>
        </p:nvSpPr>
        <p:spPr>
          <a:xfrm>
            <a:off x="243191" y="6358725"/>
            <a:ext cx="2000958" cy="369332"/>
          </a:xfrm>
          <a:prstGeom prst="rect">
            <a:avLst/>
          </a:prstGeom>
          <a:noFill/>
        </p:spPr>
        <p:txBody>
          <a:bodyPr wrap="square" rtlCol="0">
            <a:spAutoFit/>
          </a:bodyPr>
          <a:lstStyle/>
          <a:p>
            <a:r>
              <a:rPr lang="en-GB" dirty="0"/>
              <a:t>Week 1</a:t>
            </a:r>
          </a:p>
        </p:txBody>
      </p:sp>
    </p:spTree>
    <p:extLst>
      <p:ext uri="{BB962C8B-B14F-4D97-AF65-F5344CB8AC3E}">
        <p14:creationId xmlns:p14="http://schemas.microsoft.com/office/powerpoint/2010/main" val="3513922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00702-9AE2-B10D-4968-18621243EB8A}"/>
              </a:ext>
            </a:extLst>
          </p:cNvPr>
          <p:cNvSpPr>
            <a:spLocks noGrp="1"/>
          </p:cNvSpPr>
          <p:nvPr>
            <p:ph type="title"/>
          </p:nvPr>
        </p:nvSpPr>
        <p:spPr/>
        <p:txBody>
          <a:bodyPr/>
          <a:lstStyle/>
          <a:p>
            <a:r>
              <a:rPr lang="en-GB" dirty="0"/>
              <a:t>Play ‘Egg Box 6’ with counters</a:t>
            </a:r>
          </a:p>
        </p:txBody>
      </p:sp>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827681" y="1321908"/>
            <a:ext cx="5220587"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Use your stem sentence</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strip again, this time using your egg box and counters.</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7" name="TextBox 6">
            <a:extLst>
              <a:ext uri="{FF2B5EF4-FFF2-40B4-BE49-F238E27FC236}">
                <a16:creationId xmlns:a16="http://schemas.microsoft.com/office/drawing/2014/main" id="{94A67EC1-C28A-D064-2323-534753027DAB}"/>
              </a:ext>
            </a:extLst>
          </p:cNvPr>
          <p:cNvSpPr txBox="1"/>
          <p:nvPr/>
        </p:nvSpPr>
        <p:spPr>
          <a:xfrm>
            <a:off x="2899331" y="4821003"/>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026" name="Picture 2">
            <a:extLst>
              <a:ext uri="{FF2B5EF4-FFF2-40B4-BE49-F238E27FC236}">
                <a16:creationId xmlns:a16="http://schemas.microsoft.com/office/drawing/2014/main" id="{970B574D-E1BD-5CD6-09EF-ADFDD36531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73013" y="921718"/>
            <a:ext cx="2799480" cy="38081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3" name="TextBox 2">
            <a:extLst>
              <a:ext uri="{FF2B5EF4-FFF2-40B4-BE49-F238E27FC236}">
                <a16:creationId xmlns:a16="http://schemas.microsoft.com/office/drawing/2014/main" id="{D983C77E-C1D3-2CC9-4A9B-5D6D495BED25}"/>
              </a:ext>
            </a:extLst>
          </p:cNvPr>
          <p:cNvSpPr txBox="1"/>
          <p:nvPr/>
        </p:nvSpPr>
        <p:spPr>
          <a:xfrm>
            <a:off x="243191" y="6358725"/>
            <a:ext cx="2000958" cy="369332"/>
          </a:xfrm>
          <a:prstGeom prst="rect">
            <a:avLst/>
          </a:prstGeom>
          <a:noFill/>
        </p:spPr>
        <p:txBody>
          <a:bodyPr wrap="square" rtlCol="0">
            <a:spAutoFit/>
          </a:bodyPr>
          <a:lstStyle/>
          <a:p>
            <a:r>
              <a:rPr lang="en-GB" dirty="0"/>
              <a:t>Week 1</a:t>
            </a:r>
          </a:p>
        </p:txBody>
      </p:sp>
    </p:spTree>
    <p:extLst>
      <p:ext uri="{BB962C8B-B14F-4D97-AF65-F5344CB8AC3E}">
        <p14:creationId xmlns:p14="http://schemas.microsoft.com/office/powerpoint/2010/main" val="16678984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peech Bubble: Rectangle with Corners Rounded 3">
            <a:extLst>
              <a:ext uri="{FF2B5EF4-FFF2-40B4-BE49-F238E27FC236}">
                <a16:creationId xmlns:a16="http://schemas.microsoft.com/office/drawing/2014/main" id="{AB86FBFE-29D1-E0E0-8268-2EEDBCA12AB1}"/>
              </a:ext>
            </a:extLst>
          </p:cNvPr>
          <p:cNvSpPr/>
          <p:nvPr/>
        </p:nvSpPr>
        <p:spPr>
          <a:xfrm>
            <a:off x="1636295" y="1211999"/>
            <a:ext cx="5220587"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Let’s work </a:t>
            </a:r>
            <a:r>
              <a:rPr lang="en-US" sz="2800" kern="0" dirty="0">
                <a:solidFill>
                  <a:schemeClr val="accent4">
                    <a:lumMod val="65000"/>
                    <a:lumOff val="35000"/>
                  </a:schemeClr>
                </a:solidFill>
                <a:latin typeface="Century Gothic" panose="020B0502020202020204" pitchFamily="34" charset="0"/>
              </a:rPr>
              <a:t>in order</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to find the ways to make</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5" name="Picture 4">
            <a:extLst>
              <a:ext uri="{FF2B5EF4-FFF2-40B4-BE49-F238E27FC236}">
                <a16:creationId xmlns:a16="http://schemas.microsoft.com/office/drawing/2014/main" id="{5633F7D9-FA65-2F48-3495-491FD0F230E6}"/>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7" name="TextBox 6">
            <a:extLst>
              <a:ext uri="{FF2B5EF4-FFF2-40B4-BE49-F238E27FC236}">
                <a16:creationId xmlns:a16="http://schemas.microsoft.com/office/drawing/2014/main" id="{94A67EC1-C28A-D064-2323-534753027DAB}"/>
              </a:ext>
            </a:extLst>
          </p:cNvPr>
          <p:cNvSpPr txBox="1"/>
          <p:nvPr/>
        </p:nvSpPr>
        <p:spPr>
          <a:xfrm>
            <a:off x="3439886" y="5071374"/>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026" name="Picture 2">
            <a:extLst>
              <a:ext uri="{FF2B5EF4-FFF2-40B4-BE49-F238E27FC236}">
                <a16:creationId xmlns:a16="http://schemas.microsoft.com/office/drawing/2014/main" id="{970B574D-E1BD-5CD6-09EF-ADFDD36531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3568" y="428050"/>
            <a:ext cx="2799480" cy="380816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913649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945274" y="195517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 name="Picture 4">
            <a:extLst>
              <a:ext uri="{FF2B5EF4-FFF2-40B4-BE49-F238E27FC236}">
                <a16:creationId xmlns:a16="http://schemas.microsoft.com/office/drawing/2014/main" id="{ACBD1F1B-F87C-60ED-81AB-B0A9091A332F}"/>
              </a:ext>
            </a:extLst>
          </p:cNvPr>
          <p:cNvPicPr>
            <a:picLocks noChangeAspect="1"/>
          </p:cNvPicPr>
          <p:nvPr/>
        </p:nvPicPr>
        <p:blipFill rotWithShape="1">
          <a:blip r:embed="rId4"/>
          <a:srcRect l="80540" b="50000"/>
          <a:stretch/>
        </p:blipFill>
        <p:spPr>
          <a:xfrm>
            <a:off x="4341349" y="2260006"/>
            <a:ext cx="924198" cy="896189"/>
          </a:xfrm>
          <a:prstGeom prst="rect">
            <a:avLst/>
          </a:prstGeom>
        </p:spPr>
      </p:pic>
      <p:pic>
        <p:nvPicPr>
          <p:cNvPr id="8" name="Picture 7">
            <a:extLst>
              <a:ext uri="{FF2B5EF4-FFF2-40B4-BE49-F238E27FC236}">
                <a16:creationId xmlns:a16="http://schemas.microsoft.com/office/drawing/2014/main" id="{42FCDA29-CAAA-9DBC-396F-DAF33DCBB074}"/>
              </a:ext>
            </a:extLst>
          </p:cNvPr>
          <p:cNvPicPr>
            <a:picLocks noChangeAspect="1"/>
          </p:cNvPicPr>
          <p:nvPr/>
        </p:nvPicPr>
        <p:blipFill rotWithShape="1">
          <a:blip r:embed="rId4"/>
          <a:srcRect l="80540" b="50000"/>
          <a:stretch/>
        </p:blipFill>
        <p:spPr>
          <a:xfrm>
            <a:off x="5461064" y="2260005"/>
            <a:ext cx="924198" cy="896189"/>
          </a:xfrm>
          <a:prstGeom prst="rect">
            <a:avLst/>
          </a:prstGeom>
        </p:spPr>
      </p:pic>
      <p:pic>
        <p:nvPicPr>
          <p:cNvPr id="9" name="Picture 8">
            <a:extLst>
              <a:ext uri="{FF2B5EF4-FFF2-40B4-BE49-F238E27FC236}">
                <a16:creationId xmlns:a16="http://schemas.microsoft.com/office/drawing/2014/main" id="{3CF49802-915D-844E-236A-BE8CAA788144}"/>
              </a:ext>
            </a:extLst>
          </p:cNvPr>
          <p:cNvPicPr>
            <a:picLocks noChangeAspect="1"/>
          </p:cNvPicPr>
          <p:nvPr/>
        </p:nvPicPr>
        <p:blipFill rotWithShape="1">
          <a:blip r:embed="rId4"/>
          <a:srcRect l="80540" b="50000"/>
          <a:stretch/>
        </p:blipFill>
        <p:spPr>
          <a:xfrm>
            <a:off x="6580781" y="2260004"/>
            <a:ext cx="924198" cy="896189"/>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4341349" y="332121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531844" y="332121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722339" y="3324779"/>
            <a:ext cx="924198" cy="896189"/>
          </a:xfrm>
          <a:prstGeom prst="rect">
            <a:avLst/>
          </a:prstGeom>
        </p:spPr>
      </p:pic>
      <p:sp>
        <p:nvSpPr>
          <p:cNvPr id="14" name="Title 1">
            <a:extLst>
              <a:ext uri="{FF2B5EF4-FFF2-40B4-BE49-F238E27FC236}">
                <a16:creationId xmlns:a16="http://schemas.microsoft.com/office/drawing/2014/main" id="{BDA65AF8-7C5D-DEB5-0178-15A1198F7F69}"/>
              </a:ext>
            </a:extLst>
          </p:cNvPr>
          <p:cNvSpPr>
            <a:spLocks noGrp="1"/>
          </p:cNvSpPr>
          <p:nvPr>
            <p:ph type="title"/>
          </p:nvPr>
        </p:nvSpPr>
        <p:spPr>
          <a:xfrm>
            <a:off x="436763" y="966741"/>
            <a:ext cx="10972800" cy="518579"/>
          </a:xfrm>
        </p:spPr>
        <p:txBody>
          <a:bodyPr>
            <a:normAutofit fontScale="90000"/>
          </a:bodyPr>
          <a:lstStyle/>
          <a:p>
            <a:r>
              <a:rPr lang="en-GB" sz="3200" b="0" dirty="0"/>
              <a:t>Place all counters red side up</a:t>
            </a:r>
          </a:p>
        </p:txBody>
      </p:sp>
      <p:sp>
        <p:nvSpPr>
          <p:cNvPr id="2" name="Speech Bubble: Rectangle with Corners Rounded 1">
            <a:extLst>
              <a:ext uri="{FF2B5EF4-FFF2-40B4-BE49-F238E27FC236}">
                <a16:creationId xmlns:a16="http://schemas.microsoft.com/office/drawing/2014/main" id="{BB9B8500-EE15-7264-3CD1-88801088FE98}"/>
              </a:ext>
            </a:extLst>
          </p:cNvPr>
          <p:cNvSpPr/>
          <p:nvPr/>
        </p:nvSpPr>
        <p:spPr>
          <a:xfrm>
            <a:off x="449487" y="2307771"/>
            <a:ext cx="2483593" cy="2026897"/>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How many red counters?</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3" name="Speech Bubble: Rectangle with Corners Rounded 2">
            <a:extLst>
              <a:ext uri="{FF2B5EF4-FFF2-40B4-BE49-F238E27FC236}">
                <a16:creationId xmlns:a16="http://schemas.microsoft.com/office/drawing/2014/main" id="{F31AD5B2-28A0-D523-6294-A36B87019610}"/>
              </a:ext>
            </a:extLst>
          </p:cNvPr>
          <p:cNvSpPr/>
          <p:nvPr/>
        </p:nvSpPr>
        <p:spPr>
          <a:xfrm>
            <a:off x="9003269" y="2117444"/>
            <a:ext cx="2483593" cy="2026897"/>
          </a:xfrm>
          <a:prstGeom prst="wedgeRoundRectCallout">
            <a:avLst>
              <a:gd name="adj1" fmla="val 44215"/>
              <a:gd name="adj2" fmla="val 81374"/>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How many yellow counters?</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29585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6">
            <a:extLst>
              <a:ext uri="{FF2B5EF4-FFF2-40B4-BE49-F238E27FC236}">
                <a16:creationId xmlns:a16="http://schemas.microsoft.com/office/drawing/2014/main" id="{77121B00-2C24-A156-A4F9-7BAA16842676}"/>
              </a:ext>
            </a:extLst>
          </p:cNvPr>
          <p:cNvPicPr>
            <a:picLocks noChangeAspect="1"/>
          </p:cNvPicPr>
          <p:nvPr/>
        </p:nvPicPr>
        <p:blipFill rotWithShape="1">
          <a:blip r:embed="rId4"/>
          <a:srcRect r="80540" b="48886"/>
          <a:stretch/>
        </p:blipFill>
        <p:spPr>
          <a:xfrm>
            <a:off x="3986772" y="2117444"/>
            <a:ext cx="924197" cy="916165"/>
          </a:xfrm>
          <a:prstGeom prst="rect">
            <a:avLst/>
          </a:prstGeom>
        </p:spPr>
      </p:pic>
      <p:pic>
        <p:nvPicPr>
          <p:cNvPr id="8" name="Picture 7">
            <a:extLst>
              <a:ext uri="{FF2B5EF4-FFF2-40B4-BE49-F238E27FC236}">
                <a16:creationId xmlns:a16="http://schemas.microsoft.com/office/drawing/2014/main" id="{42FCDA29-CAAA-9DBC-396F-DAF33DCBB074}"/>
              </a:ext>
            </a:extLst>
          </p:cNvPr>
          <p:cNvPicPr>
            <a:picLocks noChangeAspect="1"/>
          </p:cNvPicPr>
          <p:nvPr/>
        </p:nvPicPr>
        <p:blipFill rotWithShape="1">
          <a:blip r:embed="rId4"/>
          <a:srcRect l="80540" b="50000"/>
          <a:stretch/>
        </p:blipFill>
        <p:spPr>
          <a:xfrm>
            <a:off x="5106487" y="2117445"/>
            <a:ext cx="924198" cy="896189"/>
          </a:xfrm>
          <a:prstGeom prst="rect">
            <a:avLst/>
          </a:prstGeom>
        </p:spPr>
      </p:pic>
      <p:pic>
        <p:nvPicPr>
          <p:cNvPr id="9" name="Picture 8">
            <a:extLst>
              <a:ext uri="{FF2B5EF4-FFF2-40B4-BE49-F238E27FC236}">
                <a16:creationId xmlns:a16="http://schemas.microsoft.com/office/drawing/2014/main" id="{3CF49802-915D-844E-236A-BE8CAA788144}"/>
              </a:ext>
            </a:extLst>
          </p:cNvPr>
          <p:cNvPicPr>
            <a:picLocks noChangeAspect="1"/>
          </p:cNvPicPr>
          <p:nvPr/>
        </p:nvPicPr>
        <p:blipFill rotWithShape="1">
          <a:blip r:embed="rId4"/>
          <a:srcRect l="80540" b="50000"/>
          <a:stretch/>
        </p:blipFill>
        <p:spPr>
          <a:xfrm>
            <a:off x="6226204" y="2117444"/>
            <a:ext cx="924198" cy="896189"/>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367762" y="3182219"/>
            <a:ext cx="924198" cy="896189"/>
          </a:xfrm>
          <a:prstGeom prst="rect">
            <a:avLst/>
          </a:prstGeom>
        </p:spPr>
      </p:pic>
      <p:sp>
        <p:nvSpPr>
          <p:cNvPr id="13" name="TextBox 12">
            <a:extLst>
              <a:ext uri="{FF2B5EF4-FFF2-40B4-BE49-F238E27FC236}">
                <a16:creationId xmlns:a16="http://schemas.microsoft.com/office/drawing/2014/main" id="{1E5DB769-DEE9-D6D9-82AB-E91B79DA955E}"/>
              </a:ext>
            </a:extLst>
          </p:cNvPr>
          <p:cNvSpPr txBox="1"/>
          <p:nvPr/>
        </p:nvSpPr>
        <p:spPr>
          <a:xfrm>
            <a:off x="3352800" y="5440892"/>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sp>
        <p:nvSpPr>
          <p:cNvPr id="14" name="Title 1">
            <a:extLst>
              <a:ext uri="{FF2B5EF4-FFF2-40B4-BE49-F238E27FC236}">
                <a16:creationId xmlns:a16="http://schemas.microsoft.com/office/drawing/2014/main" id="{BDA65AF8-7C5D-DEB5-0178-15A1198F7F69}"/>
              </a:ext>
            </a:extLst>
          </p:cNvPr>
          <p:cNvSpPr>
            <a:spLocks noGrp="1"/>
          </p:cNvSpPr>
          <p:nvPr>
            <p:ph type="title"/>
          </p:nvPr>
        </p:nvSpPr>
        <p:spPr>
          <a:xfrm>
            <a:off x="247074" y="744283"/>
            <a:ext cx="10972800" cy="522127"/>
          </a:xfrm>
        </p:spPr>
        <p:txBody>
          <a:bodyPr>
            <a:normAutofit/>
          </a:bodyPr>
          <a:lstStyle/>
          <a:p>
            <a:r>
              <a:rPr lang="en-GB" sz="2800" b="0" dirty="0"/>
              <a:t>Turn over one counter at a time so you can see the yellow side</a:t>
            </a:r>
          </a:p>
        </p:txBody>
      </p:sp>
      <p:pic>
        <p:nvPicPr>
          <p:cNvPr id="2" name="Picture 1">
            <a:extLst>
              <a:ext uri="{FF2B5EF4-FFF2-40B4-BE49-F238E27FC236}">
                <a16:creationId xmlns:a16="http://schemas.microsoft.com/office/drawing/2014/main" id="{F9EAF472-9660-F559-4338-665D50FE0864}"/>
              </a:ext>
            </a:extLst>
          </p:cNvPr>
          <p:cNvPicPr>
            <a:picLocks noChangeAspect="1"/>
          </p:cNvPicPr>
          <p:nvPr/>
        </p:nvPicPr>
        <p:blipFill rotWithShape="1">
          <a:blip r:embed="rId4"/>
          <a:srcRect l="80540" b="50000"/>
          <a:stretch/>
        </p:blipFill>
        <p:spPr>
          <a:xfrm>
            <a:off x="3934861" y="2123228"/>
            <a:ext cx="924198" cy="896189"/>
          </a:xfrm>
          <a:prstGeom prst="rect">
            <a:avLst/>
          </a:prstGeom>
        </p:spPr>
      </p:pic>
      <p:sp>
        <p:nvSpPr>
          <p:cNvPr id="15" name="Speech Bubble: Rectangle with Corners Rounded 14">
            <a:extLst>
              <a:ext uri="{FF2B5EF4-FFF2-40B4-BE49-F238E27FC236}">
                <a16:creationId xmlns:a16="http://schemas.microsoft.com/office/drawing/2014/main" id="{545A44BA-BAED-3555-60D1-FA8E42A67A43}"/>
              </a:ext>
            </a:extLst>
          </p:cNvPr>
          <p:cNvSpPr/>
          <p:nvPr/>
        </p:nvSpPr>
        <p:spPr>
          <a:xfrm>
            <a:off x="7954332" y="2117444"/>
            <a:ext cx="3956336" cy="1099253"/>
          </a:xfrm>
          <a:prstGeom prst="wedgeRoundRectCallout">
            <a:avLst>
              <a:gd name="adj1" fmla="val 40894"/>
              <a:gd name="adj2" fmla="val 104807"/>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6 is made of</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1</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and 5;</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kern="0" dirty="0">
                <a:solidFill>
                  <a:schemeClr val="accent4">
                    <a:lumMod val="65000"/>
                    <a:lumOff val="35000"/>
                  </a:schemeClr>
                </a:solidFill>
                <a:latin typeface="Century Gothic" panose="020B0502020202020204" pitchFamily="34" charset="0"/>
              </a:rPr>
              <a:t>1 and 5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ndParaRPr>
          </a:p>
        </p:txBody>
      </p:sp>
    </p:spTree>
    <p:extLst>
      <p:ext uri="{BB962C8B-B14F-4D97-AF65-F5344CB8AC3E}">
        <p14:creationId xmlns:p14="http://schemas.microsoft.com/office/powerpoint/2010/main" val="371573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2"/>
                                        </p:tgtEl>
                                      </p:cBhvr>
                                    </p:animEffect>
                                    <p:set>
                                      <p:cBhvr>
                                        <p:cTn id="7" dur="1" fill="hold">
                                          <p:stCondLst>
                                            <p:cond delay="499"/>
                                          </p:stCondLst>
                                        </p:cTn>
                                        <p:tgtEl>
                                          <p:spTgt spid="2"/>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6">
            <a:extLst>
              <a:ext uri="{FF2B5EF4-FFF2-40B4-BE49-F238E27FC236}">
                <a16:creationId xmlns:a16="http://schemas.microsoft.com/office/drawing/2014/main" id="{77121B00-2C24-A156-A4F9-7BAA16842676}"/>
              </a:ext>
            </a:extLst>
          </p:cNvPr>
          <p:cNvPicPr>
            <a:picLocks noChangeAspect="1"/>
          </p:cNvPicPr>
          <p:nvPr/>
        </p:nvPicPr>
        <p:blipFill rotWithShape="1">
          <a:blip r:embed="rId4"/>
          <a:srcRect r="80540" b="48886"/>
          <a:stretch/>
        </p:blipFill>
        <p:spPr>
          <a:xfrm>
            <a:off x="3998175" y="2111660"/>
            <a:ext cx="924197" cy="916165"/>
          </a:xfrm>
          <a:prstGeom prst="rect">
            <a:avLst/>
          </a:prstGeom>
        </p:spPr>
      </p:pic>
      <p:pic>
        <p:nvPicPr>
          <p:cNvPr id="9" name="Picture 8">
            <a:extLst>
              <a:ext uri="{FF2B5EF4-FFF2-40B4-BE49-F238E27FC236}">
                <a16:creationId xmlns:a16="http://schemas.microsoft.com/office/drawing/2014/main" id="{3CF49802-915D-844E-236A-BE8CAA788144}"/>
              </a:ext>
            </a:extLst>
          </p:cNvPr>
          <p:cNvPicPr>
            <a:picLocks noChangeAspect="1"/>
          </p:cNvPicPr>
          <p:nvPr/>
        </p:nvPicPr>
        <p:blipFill rotWithShape="1">
          <a:blip r:embed="rId4"/>
          <a:srcRect l="80540" b="50000"/>
          <a:stretch/>
        </p:blipFill>
        <p:spPr>
          <a:xfrm>
            <a:off x="6226204" y="2117444"/>
            <a:ext cx="924198" cy="896189"/>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367762" y="3182219"/>
            <a:ext cx="924198" cy="896189"/>
          </a:xfrm>
          <a:prstGeom prst="rect">
            <a:avLst/>
          </a:prstGeom>
        </p:spPr>
      </p:pic>
      <p:sp>
        <p:nvSpPr>
          <p:cNvPr id="13" name="TextBox 12">
            <a:extLst>
              <a:ext uri="{FF2B5EF4-FFF2-40B4-BE49-F238E27FC236}">
                <a16:creationId xmlns:a16="http://schemas.microsoft.com/office/drawing/2014/main" id="{1E5DB769-DEE9-D6D9-82AB-E91B79DA955E}"/>
              </a:ext>
            </a:extLst>
          </p:cNvPr>
          <p:cNvSpPr txBox="1"/>
          <p:nvPr/>
        </p:nvSpPr>
        <p:spPr>
          <a:xfrm>
            <a:off x="3352800" y="5440892"/>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2" name="Picture 1">
            <a:extLst>
              <a:ext uri="{FF2B5EF4-FFF2-40B4-BE49-F238E27FC236}">
                <a16:creationId xmlns:a16="http://schemas.microsoft.com/office/drawing/2014/main" id="{AC2EADD3-1854-F16E-C450-573289CBEBF6}"/>
              </a:ext>
            </a:extLst>
          </p:cNvPr>
          <p:cNvPicPr>
            <a:picLocks noChangeAspect="1"/>
          </p:cNvPicPr>
          <p:nvPr/>
        </p:nvPicPr>
        <p:blipFill rotWithShape="1">
          <a:blip r:embed="rId4"/>
          <a:srcRect r="80540" b="48886"/>
          <a:stretch/>
        </p:blipFill>
        <p:spPr>
          <a:xfrm>
            <a:off x="5160514" y="2111660"/>
            <a:ext cx="924197" cy="916165"/>
          </a:xfrm>
          <a:prstGeom prst="rect">
            <a:avLst/>
          </a:prstGeom>
        </p:spPr>
      </p:pic>
      <p:pic>
        <p:nvPicPr>
          <p:cNvPr id="3" name="Picture 2">
            <a:extLst>
              <a:ext uri="{FF2B5EF4-FFF2-40B4-BE49-F238E27FC236}">
                <a16:creationId xmlns:a16="http://schemas.microsoft.com/office/drawing/2014/main" id="{83BFC1D3-B7E1-8B2E-06BD-8BF9FC464164}"/>
              </a:ext>
            </a:extLst>
          </p:cNvPr>
          <p:cNvPicPr>
            <a:picLocks noChangeAspect="1"/>
          </p:cNvPicPr>
          <p:nvPr/>
        </p:nvPicPr>
        <p:blipFill rotWithShape="1">
          <a:blip r:embed="rId4"/>
          <a:srcRect l="80540" b="50000"/>
          <a:stretch/>
        </p:blipFill>
        <p:spPr>
          <a:xfrm>
            <a:off x="5112256" y="2122949"/>
            <a:ext cx="924198" cy="896189"/>
          </a:xfrm>
          <a:prstGeom prst="rect">
            <a:avLst/>
          </a:prstGeom>
        </p:spPr>
      </p:pic>
    </p:spTree>
    <p:extLst>
      <p:ext uri="{BB962C8B-B14F-4D97-AF65-F5344CB8AC3E}">
        <p14:creationId xmlns:p14="http://schemas.microsoft.com/office/powerpoint/2010/main" val="1067903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7720502B-BA5E-AE96-1C39-066E72F9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3590697" y="1812615"/>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7" name="Picture 6">
            <a:extLst>
              <a:ext uri="{FF2B5EF4-FFF2-40B4-BE49-F238E27FC236}">
                <a16:creationId xmlns:a16="http://schemas.microsoft.com/office/drawing/2014/main" id="{77121B00-2C24-A156-A4F9-7BAA16842676}"/>
              </a:ext>
            </a:extLst>
          </p:cNvPr>
          <p:cNvPicPr>
            <a:picLocks noChangeAspect="1"/>
          </p:cNvPicPr>
          <p:nvPr/>
        </p:nvPicPr>
        <p:blipFill rotWithShape="1">
          <a:blip r:embed="rId4"/>
          <a:srcRect r="80540" b="48886"/>
          <a:stretch/>
        </p:blipFill>
        <p:spPr>
          <a:xfrm>
            <a:off x="3984253" y="2117444"/>
            <a:ext cx="924197" cy="916165"/>
          </a:xfrm>
          <a:prstGeom prst="rect">
            <a:avLst/>
          </a:prstGeom>
        </p:spPr>
      </p:pic>
      <p:pic>
        <p:nvPicPr>
          <p:cNvPr id="10" name="Picture 9">
            <a:extLst>
              <a:ext uri="{FF2B5EF4-FFF2-40B4-BE49-F238E27FC236}">
                <a16:creationId xmlns:a16="http://schemas.microsoft.com/office/drawing/2014/main" id="{90F54C5C-65EE-B587-5453-190838573ED7}"/>
              </a:ext>
            </a:extLst>
          </p:cNvPr>
          <p:cNvPicPr>
            <a:picLocks noChangeAspect="1"/>
          </p:cNvPicPr>
          <p:nvPr/>
        </p:nvPicPr>
        <p:blipFill rotWithShape="1">
          <a:blip r:embed="rId4"/>
          <a:srcRect l="80540" b="50000"/>
          <a:stretch/>
        </p:blipFill>
        <p:spPr>
          <a:xfrm>
            <a:off x="3986772" y="3178659"/>
            <a:ext cx="924198" cy="896189"/>
          </a:xfrm>
          <a:prstGeom prst="rect">
            <a:avLst/>
          </a:prstGeom>
        </p:spPr>
      </p:pic>
      <p:pic>
        <p:nvPicPr>
          <p:cNvPr id="11" name="Picture 10">
            <a:extLst>
              <a:ext uri="{FF2B5EF4-FFF2-40B4-BE49-F238E27FC236}">
                <a16:creationId xmlns:a16="http://schemas.microsoft.com/office/drawing/2014/main" id="{CA9E8EB0-57C2-DF85-3D66-865FC4267C7C}"/>
              </a:ext>
            </a:extLst>
          </p:cNvPr>
          <p:cNvPicPr>
            <a:picLocks noChangeAspect="1"/>
          </p:cNvPicPr>
          <p:nvPr/>
        </p:nvPicPr>
        <p:blipFill rotWithShape="1">
          <a:blip r:embed="rId4"/>
          <a:srcRect l="80540" b="50000"/>
          <a:stretch/>
        </p:blipFill>
        <p:spPr>
          <a:xfrm>
            <a:off x="5177267" y="3178659"/>
            <a:ext cx="924198" cy="896189"/>
          </a:xfrm>
          <a:prstGeom prst="rect">
            <a:avLst/>
          </a:prstGeom>
        </p:spPr>
      </p:pic>
      <p:pic>
        <p:nvPicPr>
          <p:cNvPr id="12" name="Picture 11">
            <a:extLst>
              <a:ext uri="{FF2B5EF4-FFF2-40B4-BE49-F238E27FC236}">
                <a16:creationId xmlns:a16="http://schemas.microsoft.com/office/drawing/2014/main" id="{5E97A5BF-D75E-EAD2-ECF1-7EE7E9AE8D75}"/>
              </a:ext>
            </a:extLst>
          </p:cNvPr>
          <p:cNvPicPr>
            <a:picLocks noChangeAspect="1"/>
          </p:cNvPicPr>
          <p:nvPr/>
        </p:nvPicPr>
        <p:blipFill rotWithShape="1">
          <a:blip r:embed="rId4"/>
          <a:srcRect l="80540" b="50000"/>
          <a:stretch/>
        </p:blipFill>
        <p:spPr>
          <a:xfrm>
            <a:off x="6367762" y="3182219"/>
            <a:ext cx="924198" cy="896189"/>
          </a:xfrm>
          <a:prstGeom prst="rect">
            <a:avLst/>
          </a:prstGeom>
        </p:spPr>
      </p:pic>
      <p:sp>
        <p:nvSpPr>
          <p:cNvPr id="13" name="TextBox 12">
            <a:extLst>
              <a:ext uri="{FF2B5EF4-FFF2-40B4-BE49-F238E27FC236}">
                <a16:creationId xmlns:a16="http://schemas.microsoft.com/office/drawing/2014/main" id="{1E5DB769-DEE9-D6D9-82AB-E91B79DA955E}"/>
              </a:ext>
            </a:extLst>
          </p:cNvPr>
          <p:cNvSpPr txBox="1"/>
          <p:nvPr/>
        </p:nvSpPr>
        <p:spPr>
          <a:xfrm>
            <a:off x="3352800" y="5440892"/>
            <a:ext cx="4973682" cy="715089"/>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6 is made of _____ and _____;</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solidFill>
                  <a:srgbClr val="585858"/>
                </a:solidFill>
                <a:latin typeface="Century Gothic" panose="020B0502020202020204" pitchFamily="34" charset="0"/>
              </a:rPr>
              <a:t>_____ and _____ make 6.</a:t>
            </a:r>
            <a:endPar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endParaRPr>
          </a:p>
        </p:txBody>
      </p:sp>
      <p:pic>
        <p:nvPicPr>
          <p:cNvPr id="15" name="Picture 14">
            <a:extLst>
              <a:ext uri="{FF2B5EF4-FFF2-40B4-BE49-F238E27FC236}">
                <a16:creationId xmlns:a16="http://schemas.microsoft.com/office/drawing/2014/main" id="{DACFFE47-BFEA-C969-AD71-0453F20DC862}"/>
              </a:ext>
            </a:extLst>
          </p:cNvPr>
          <p:cNvPicPr>
            <a:picLocks noChangeAspect="1"/>
          </p:cNvPicPr>
          <p:nvPr/>
        </p:nvPicPr>
        <p:blipFill rotWithShape="1">
          <a:blip r:embed="rId4"/>
          <a:srcRect r="80540" b="48886"/>
          <a:stretch/>
        </p:blipFill>
        <p:spPr>
          <a:xfrm>
            <a:off x="5177267" y="2097468"/>
            <a:ext cx="924197" cy="916165"/>
          </a:xfrm>
          <a:prstGeom prst="rect">
            <a:avLst/>
          </a:prstGeom>
        </p:spPr>
      </p:pic>
      <p:pic>
        <p:nvPicPr>
          <p:cNvPr id="2" name="Picture 1">
            <a:extLst>
              <a:ext uri="{FF2B5EF4-FFF2-40B4-BE49-F238E27FC236}">
                <a16:creationId xmlns:a16="http://schemas.microsoft.com/office/drawing/2014/main" id="{E9557C77-2B34-83AA-CFBA-D9C4EB918068}"/>
              </a:ext>
            </a:extLst>
          </p:cNvPr>
          <p:cNvPicPr>
            <a:picLocks noChangeAspect="1"/>
          </p:cNvPicPr>
          <p:nvPr/>
        </p:nvPicPr>
        <p:blipFill rotWithShape="1">
          <a:blip r:embed="rId4"/>
          <a:srcRect r="80540" b="48886"/>
          <a:stretch/>
        </p:blipFill>
        <p:spPr>
          <a:xfrm>
            <a:off x="6367762" y="2103218"/>
            <a:ext cx="924197" cy="916165"/>
          </a:xfrm>
          <a:prstGeom prst="rect">
            <a:avLst/>
          </a:prstGeom>
        </p:spPr>
      </p:pic>
      <p:pic>
        <p:nvPicPr>
          <p:cNvPr id="3" name="Picture 2">
            <a:extLst>
              <a:ext uri="{FF2B5EF4-FFF2-40B4-BE49-F238E27FC236}">
                <a16:creationId xmlns:a16="http://schemas.microsoft.com/office/drawing/2014/main" id="{E8404BAA-5043-8E7F-52CD-2A2DA7ABBF93}"/>
              </a:ext>
            </a:extLst>
          </p:cNvPr>
          <p:cNvPicPr>
            <a:picLocks noChangeAspect="1"/>
          </p:cNvPicPr>
          <p:nvPr/>
        </p:nvPicPr>
        <p:blipFill rotWithShape="1">
          <a:blip r:embed="rId4"/>
          <a:srcRect l="80540" b="50000"/>
          <a:stretch/>
        </p:blipFill>
        <p:spPr>
          <a:xfrm>
            <a:off x="6298494" y="2097468"/>
            <a:ext cx="924198" cy="896189"/>
          </a:xfrm>
          <a:prstGeom prst="rect">
            <a:avLst/>
          </a:prstGeom>
        </p:spPr>
      </p:pic>
    </p:spTree>
    <p:extLst>
      <p:ext uri="{BB962C8B-B14F-4D97-AF65-F5344CB8AC3E}">
        <p14:creationId xmlns:p14="http://schemas.microsoft.com/office/powerpoint/2010/main" val="3079357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84D3AEC-42F5-13AE-13E5-48B130FEA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2416963" y="3487499"/>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4" name="Picture 2">
            <a:extLst>
              <a:ext uri="{FF2B5EF4-FFF2-40B4-BE49-F238E27FC236}">
                <a16:creationId xmlns:a16="http://schemas.microsoft.com/office/drawing/2014/main" id="{3682FEC8-51C7-9943-1FCB-B9F70E582FC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19517" y="790585"/>
            <a:ext cx="1198351" cy="96399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01795B0F-F94D-0284-6E4D-0BC2801B0AEF}"/>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811423" y="695808"/>
            <a:ext cx="1198350"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6" name="Picture 4">
            <a:extLst>
              <a:ext uri="{FF2B5EF4-FFF2-40B4-BE49-F238E27FC236}">
                <a16:creationId xmlns:a16="http://schemas.microsoft.com/office/drawing/2014/main" id="{78BA0D86-A334-3232-DBBA-6C20974D7F65}"/>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148010" y="1857499"/>
            <a:ext cx="1262588" cy="65165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7" name="Picture 5">
            <a:extLst>
              <a:ext uri="{FF2B5EF4-FFF2-40B4-BE49-F238E27FC236}">
                <a16:creationId xmlns:a16="http://schemas.microsoft.com/office/drawing/2014/main" id="{DD68C74E-5C00-0D80-03EB-2A4856F39BB3}"/>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42006" y="4103769"/>
            <a:ext cx="1247405"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8" name="Picture 6">
            <a:extLst>
              <a:ext uri="{FF2B5EF4-FFF2-40B4-BE49-F238E27FC236}">
                <a16:creationId xmlns:a16="http://schemas.microsoft.com/office/drawing/2014/main" id="{301FD117-31F0-1803-A00D-CDE85585725F}"/>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07152" y="2938447"/>
            <a:ext cx="1262588" cy="9811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9" name="Picture 7">
            <a:extLst>
              <a:ext uri="{FF2B5EF4-FFF2-40B4-BE49-F238E27FC236}">
                <a16:creationId xmlns:a16="http://schemas.microsoft.com/office/drawing/2014/main" id="{D30DB8D7-D891-DF16-0DE4-D2DAE21B5107}"/>
              </a:ext>
            </a:extLst>
          </p:cNvPr>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225416" y="3544044"/>
            <a:ext cx="1163310" cy="142260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9" name="Title 1">
            <a:extLst>
              <a:ext uri="{FF2B5EF4-FFF2-40B4-BE49-F238E27FC236}">
                <a16:creationId xmlns:a16="http://schemas.microsoft.com/office/drawing/2014/main" id="{E5537738-9D13-F469-1E3A-41AA63B41CFC}"/>
              </a:ext>
            </a:extLst>
          </p:cNvPr>
          <p:cNvSpPr>
            <a:spLocks noGrp="1"/>
          </p:cNvSpPr>
          <p:nvPr>
            <p:ph type="title"/>
          </p:nvPr>
        </p:nvSpPr>
        <p:spPr>
          <a:xfrm>
            <a:off x="601035" y="430660"/>
            <a:ext cx="10972800" cy="982117"/>
          </a:xfrm>
        </p:spPr>
        <p:txBody>
          <a:bodyPr/>
          <a:lstStyle/>
          <a:p>
            <a:r>
              <a:rPr lang="en-GB" dirty="0"/>
              <a:t>Play ‘Egg Box 6’ with objects</a:t>
            </a:r>
          </a:p>
        </p:txBody>
      </p:sp>
      <p:sp>
        <p:nvSpPr>
          <p:cNvPr id="10" name="Speech Bubble: Rectangle with Corners Rounded 9">
            <a:extLst>
              <a:ext uri="{FF2B5EF4-FFF2-40B4-BE49-F238E27FC236}">
                <a16:creationId xmlns:a16="http://schemas.microsoft.com/office/drawing/2014/main" id="{7D38A602-2C59-30A3-3EA8-28FFD3FC3CA0}"/>
              </a:ext>
            </a:extLst>
          </p:cNvPr>
          <p:cNvSpPr/>
          <p:nvPr/>
        </p:nvSpPr>
        <p:spPr>
          <a:xfrm>
            <a:off x="559004" y="1324804"/>
            <a:ext cx="5920711"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Gather 6 objects</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that can fit in the spaces in the egg box.</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3" name="TextBox 2">
            <a:extLst>
              <a:ext uri="{FF2B5EF4-FFF2-40B4-BE49-F238E27FC236}">
                <a16:creationId xmlns:a16="http://schemas.microsoft.com/office/drawing/2014/main" id="{63F53EAF-34EE-CF42-FAB8-B65D45931283}"/>
              </a:ext>
            </a:extLst>
          </p:cNvPr>
          <p:cNvSpPr txBox="1"/>
          <p:nvPr/>
        </p:nvSpPr>
        <p:spPr>
          <a:xfrm>
            <a:off x="243191" y="6358725"/>
            <a:ext cx="2000958" cy="369332"/>
          </a:xfrm>
          <a:prstGeom prst="rect">
            <a:avLst/>
          </a:prstGeom>
          <a:noFill/>
        </p:spPr>
        <p:txBody>
          <a:bodyPr wrap="square" rtlCol="0">
            <a:spAutoFit/>
          </a:bodyPr>
          <a:lstStyle/>
          <a:p>
            <a:r>
              <a:rPr lang="en-GB" dirty="0"/>
              <a:t>Week 2</a:t>
            </a:r>
          </a:p>
        </p:txBody>
      </p:sp>
    </p:spTree>
    <p:extLst>
      <p:ext uri="{BB962C8B-B14F-4D97-AF65-F5344CB8AC3E}">
        <p14:creationId xmlns:p14="http://schemas.microsoft.com/office/powerpoint/2010/main" val="34061086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84D3AEC-42F5-13AE-13E5-48B130FEA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794991" y="3429000"/>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4" name="Picture 2">
            <a:extLst>
              <a:ext uri="{FF2B5EF4-FFF2-40B4-BE49-F238E27FC236}">
                <a16:creationId xmlns:a16="http://schemas.microsoft.com/office/drawing/2014/main" id="{3682FEC8-51C7-9943-1FCB-B9F70E582FC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90599" y="3691815"/>
            <a:ext cx="1255612" cy="10100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01795B0F-F94D-0284-6E4D-0BC2801B0AEF}"/>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36616" y="3594267"/>
            <a:ext cx="1198350"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6" name="Picture 4">
            <a:extLst>
              <a:ext uri="{FF2B5EF4-FFF2-40B4-BE49-F238E27FC236}">
                <a16:creationId xmlns:a16="http://schemas.microsoft.com/office/drawing/2014/main" id="{78BA0D86-A334-3232-DBBA-6C20974D7F65}"/>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17901060">
            <a:off x="2271043" y="3691816"/>
            <a:ext cx="1215409" cy="75406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8" name="Picture 6">
            <a:extLst>
              <a:ext uri="{FF2B5EF4-FFF2-40B4-BE49-F238E27FC236}">
                <a16:creationId xmlns:a16="http://schemas.microsoft.com/office/drawing/2014/main" id="{301FD117-31F0-1803-A00D-CDE85585725F}"/>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26656" y="4812929"/>
            <a:ext cx="1262588" cy="9811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0" name="Speech Bubble: Rectangle with Corners Rounded 9">
            <a:extLst>
              <a:ext uri="{FF2B5EF4-FFF2-40B4-BE49-F238E27FC236}">
                <a16:creationId xmlns:a16="http://schemas.microsoft.com/office/drawing/2014/main" id="{7D38A602-2C59-30A3-3EA8-28FFD3FC3CA0}"/>
              </a:ext>
            </a:extLst>
          </p:cNvPr>
          <p:cNvSpPr/>
          <p:nvPr/>
        </p:nvSpPr>
        <p:spPr>
          <a:xfrm>
            <a:off x="990599" y="893959"/>
            <a:ext cx="5757425"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lvl="0" algn="ctr">
              <a:defRPr/>
            </a:pPr>
            <a:r>
              <a:rPr lang="en-US" sz="2800" kern="0" dirty="0">
                <a:solidFill>
                  <a:schemeClr val="accent4">
                    <a:lumMod val="65000"/>
                    <a:lumOff val="35000"/>
                  </a:schemeClr>
                </a:solidFill>
                <a:latin typeface="Century Gothic" panose="020B0502020202020204" pitchFamily="34" charset="0"/>
              </a:rPr>
              <a:t>Put some of the objects in the egg box and hide the others</a:t>
            </a:r>
            <a:r>
              <a:rPr lang="en-US" sz="2800" kern="0" dirty="0">
                <a:solidFill>
                  <a:prstClr val="white"/>
                </a:solidFill>
                <a:latin typeface="Century Gothic" panose="020B0502020202020204" pitchFamily="34" charset="0"/>
              </a:rPr>
              <a:t>.</a:t>
            </a:r>
          </a:p>
        </p:txBody>
      </p:sp>
      <p:sp>
        <p:nvSpPr>
          <p:cNvPr id="12" name="Speech Bubble: Rectangle with Corners Rounded 11">
            <a:extLst>
              <a:ext uri="{FF2B5EF4-FFF2-40B4-BE49-F238E27FC236}">
                <a16:creationId xmlns:a16="http://schemas.microsoft.com/office/drawing/2014/main" id="{8809A78A-CB38-D61F-810A-4E49C4A7645A}"/>
              </a:ext>
            </a:extLst>
          </p:cNvPr>
          <p:cNvSpPr/>
          <p:nvPr/>
        </p:nvSpPr>
        <p:spPr>
          <a:xfrm>
            <a:off x="6185428" y="893959"/>
            <a:ext cx="3980774" cy="1416179"/>
          </a:xfrm>
          <a:prstGeom prst="wedgeRoundRectCallout">
            <a:avLst>
              <a:gd name="adj1" fmla="val 50998"/>
              <a:gd name="adj2" fmla="val 76836"/>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How many more to</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3" name="TextBox 6">
            <a:extLst>
              <a:ext uri="{FF2B5EF4-FFF2-40B4-BE49-F238E27FC236}">
                <a16:creationId xmlns:a16="http://schemas.microsoft.com/office/drawing/2014/main" id="{4F4A319D-609E-4A8A-1400-AB547454CE2A}"/>
              </a:ext>
            </a:extLst>
          </p:cNvPr>
          <p:cNvSpPr txBox="1"/>
          <p:nvPr/>
        </p:nvSpPr>
        <p:spPr>
          <a:xfrm>
            <a:off x="6070587" y="4230031"/>
            <a:ext cx="4978823" cy="524631"/>
          </a:xfrm>
          <a:prstGeom prst="roundRect">
            <a:avLst/>
          </a:prstGeom>
          <a:solidFill>
            <a:sysClr val="window" lastClr="FFFFFF"/>
          </a:solidFill>
          <a:ln w="31750">
            <a:solidFill>
              <a:srgbClr val="347574"/>
            </a:solidFill>
          </a:ln>
          <a:effectLst>
            <a:outerShdw blurRad="50800" dist="38100" dir="2700000" algn="tl" rotWithShape="0">
              <a:prstClr val="black">
                <a:alpha val="40000"/>
              </a:prstClr>
            </a:outerShdw>
          </a:effectLst>
        </p:spPr>
        <p:txBody>
          <a:bodyPr wrap="square" rtlCol="0">
            <a:noAutofit/>
          </a:bodyPr>
          <a:lstStyle/>
          <a:p>
            <a:pPr algn="ctr" fontAlgn="base">
              <a:lnSpc>
                <a:spcPct val="107000"/>
              </a:lnSpc>
              <a:spcAft>
                <a:spcPts val="800"/>
              </a:spcAft>
            </a:pPr>
            <a:r>
              <a:rPr lang="en-GB" sz="2400" kern="1200" dirty="0">
                <a:solidFill>
                  <a:srgbClr val="585858"/>
                </a:solidFill>
                <a:effectLst/>
                <a:latin typeface="Century Gothic" panose="020B0502020202020204" pitchFamily="34" charset="0"/>
                <a:ea typeface="Calibri" panose="020F0502020204030204" pitchFamily="34" charset="0"/>
                <a:cs typeface="Times New Roman" panose="02020603050405020304" pitchFamily="18" charset="0"/>
              </a:rPr>
              <a:t>_____ needs _____ to make 6.</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89291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B84D3AEC-42F5-13AE-13E5-48B130FEAF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51006"/>
          <a:stretch>
            <a:fillRect/>
          </a:stretch>
        </p:blipFill>
        <p:spPr bwMode="auto">
          <a:xfrm>
            <a:off x="1513449" y="3506829"/>
            <a:ext cx="4097338" cy="273208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4" name="Picture 2">
            <a:extLst>
              <a:ext uri="{FF2B5EF4-FFF2-40B4-BE49-F238E27FC236}">
                <a16:creationId xmlns:a16="http://schemas.microsoft.com/office/drawing/2014/main" id="{3682FEC8-51C7-9943-1FCB-B9F70E582FC7}"/>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09057" y="3769644"/>
            <a:ext cx="1255612" cy="101006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5" name="Picture 3">
            <a:extLst>
              <a:ext uri="{FF2B5EF4-FFF2-40B4-BE49-F238E27FC236}">
                <a16:creationId xmlns:a16="http://schemas.microsoft.com/office/drawing/2014/main" id="{01795B0F-F94D-0284-6E4D-0BC2801B0AEF}"/>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155074" y="3672096"/>
            <a:ext cx="1198350" cy="9740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078" name="Picture 6">
            <a:extLst>
              <a:ext uri="{FF2B5EF4-FFF2-40B4-BE49-F238E27FC236}">
                <a16:creationId xmlns:a16="http://schemas.microsoft.com/office/drawing/2014/main" id="{301FD117-31F0-1803-A00D-CDE85585725F}"/>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245114" y="4890758"/>
            <a:ext cx="1262588" cy="9811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0" name="Speech Bubble: Rectangle with Corners Rounded 9">
            <a:extLst>
              <a:ext uri="{FF2B5EF4-FFF2-40B4-BE49-F238E27FC236}">
                <a16:creationId xmlns:a16="http://schemas.microsoft.com/office/drawing/2014/main" id="{7D38A602-2C59-30A3-3EA8-28FFD3FC3CA0}"/>
              </a:ext>
            </a:extLst>
          </p:cNvPr>
          <p:cNvSpPr/>
          <p:nvPr/>
        </p:nvSpPr>
        <p:spPr>
          <a:xfrm>
            <a:off x="1031141" y="741189"/>
            <a:ext cx="5757425"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lvl="0" algn="ctr">
              <a:defRPr/>
            </a:pPr>
            <a:r>
              <a:rPr lang="en-US" sz="2800" kern="0" dirty="0">
                <a:solidFill>
                  <a:schemeClr val="accent4">
                    <a:lumMod val="65000"/>
                    <a:lumOff val="35000"/>
                  </a:schemeClr>
                </a:solidFill>
                <a:latin typeface="Century Gothic" panose="020B0502020202020204" pitchFamily="34" charset="0"/>
              </a:rPr>
              <a:t>Play this again using different numbers of objects.</a:t>
            </a:r>
          </a:p>
        </p:txBody>
      </p:sp>
      <p:sp>
        <p:nvSpPr>
          <p:cNvPr id="6" name="TextBox 6">
            <a:extLst>
              <a:ext uri="{FF2B5EF4-FFF2-40B4-BE49-F238E27FC236}">
                <a16:creationId xmlns:a16="http://schemas.microsoft.com/office/drawing/2014/main" id="{F6CA680F-666B-BAF0-7BCE-16623E8C1C20}"/>
              </a:ext>
            </a:extLst>
          </p:cNvPr>
          <p:cNvSpPr txBox="1"/>
          <p:nvPr/>
        </p:nvSpPr>
        <p:spPr>
          <a:xfrm>
            <a:off x="6453359" y="4255074"/>
            <a:ext cx="4978823" cy="524631"/>
          </a:xfrm>
          <a:prstGeom prst="roundRect">
            <a:avLst/>
          </a:prstGeom>
          <a:solidFill>
            <a:sysClr val="window" lastClr="FFFFFF"/>
          </a:solidFill>
          <a:ln w="31750">
            <a:solidFill>
              <a:srgbClr val="347574"/>
            </a:solidFill>
          </a:ln>
          <a:effectLst>
            <a:outerShdw blurRad="50800" dist="38100" dir="2700000" algn="tl" rotWithShape="0">
              <a:prstClr val="black">
                <a:alpha val="40000"/>
              </a:prstClr>
            </a:outerShdw>
          </a:effectLst>
        </p:spPr>
        <p:txBody>
          <a:bodyPr wrap="square" rtlCol="0">
            <a:noAutofit/>
          </a:bodyPr>
          <a:lstStyle/>
          <a:p>
            <a:pPr algn="ctr" fontAlgn="base">
              <a:lnSpc>
                <a:spcPct val="107000"/>
              </a:lnSpc>
              <a:spcAft>
                <a:spcPts val="800"/>
              </a:spcAft>
            </a:pPr>
            <a:r>
              <a:rPr lang="en-GB" sz="2400" kern="1200" dirty="0">
                <a:solidFill>
                  <a:srgbClr val="585858"/>
                </a:solidFill>
                <a:effectLst/>
                <a:latin typeface="Century Gothic" panose="020B0502020202020204" pitchFamily="34" charset="0"/>
                <a:ea typeface="Calibri" panose="020F0502020204030204" pitchFamily="34" charset="0"/>
                <a:cs typeface="Times New Roman" panose="02020603050405020304" pitchFamily="18" charset="0"/>
              </a:rPr>
              <a:t>_____ needs _____ to make 6.</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06019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7D453-1423-D240-58E3-F0E01703BF8F}"/>
              </a:ext>
            </a:extLst>
          </p:cNvPr>
          <p:cNvSpPr>
            <a:spLocks noGrp="1"/>
          </p:cNvSpPr>
          <p:nvPr>
            <p:ph type="title"/>
          </p:nvPr>
        </p:nvSpPr>
        <p:spPr/>
        <p:txBody>
          <a:bodyPr/>
          <a:lstStyle/>
          <a:p>
            <a:r>
              <a:rPr lang="en-GB" dirty="0"/>
              <a:t>Find pairs to 6 with dots</a:t>
            </a:r>
          </a:p>
        </p:txBody>
      </p:sp>
      <p:pic>
        <p:nvPicPr>
          <p:cNvPr id="9" name="Picture 8">
            <a:extLst>
              <a:ext uri="{FF2B5EF4-FFF2-40B4-BE49-F238E27FC236}">
                <a16:creationId xmlns:a16="http://schemas.microsoft.com/office/drawing/2014/main" id="{01C8AA8B-FCD8-D270-13BD-41447D4D43E2}"/>
              </a:ext>
            </a:extLst>
          </p:cNvPr>
          <p:cNvPicPr>
            <a:picLocks noChangeAspect="1"/>
          </p:cNvPicPr>
          <p:nvPr/>
        </p:nvPicPr>
        <p:blipFill>
          <a:blip r:embed="rId3"/>
          <a:stretch>
            <a:fillRect/>
          </a:stretch>
        </p:blipFill>
        <p:spPr>
          <a:xfrm rot="1362270">
            <a:off x="2710697" y="4307671"/>
            <a:ext cx="1282944" cy="1848949"/>
          </a:xfrm>
          <a:prstGeom prst="rect">
            <a:avLst/>
          </a:prstGeom>
        </p:spPr>
      </p:pic>
      <p:pic>
        <p:nvPicPr>
          <p:cNvPr id="13" name="Picture 12">
            <a:extLst>
              <a:ext uri="{FF2B5EF4-FFF2-40B4-BE49-F238E27FC236}">
                <a16:creationId xmlns:a16="http://schemas.microsoft.com/office/drawing/2014/main" id="{A99C8292-09A7-3938-63F0-2E79F199B8A7}"/>
              </a:ext>
            </a:extLst>
          </p:cNvPr>
          <p:cNvPicPr>
            <a:picLocks noChangeAspect="1"/>
          </p:cNvPicPr>
          <p:nvPr/>
        </p:nvPicPr>
        <p:blipFill>
          <a:blip r:embed="rId4"/>
          <a:stretch>
            <a:fillRect/>
          </a:stretch>
        </p:blipFill>
        <p:spPr>
          <a:xfrm rot="1603269">
            <a:off x="4907878" y="3016261"/>
            <a:ext cx="1308100" cy="1848949"/>
          </a:xfrm>
          <a:prstGeom prst="rect">
            <a:avLst/>
          </a:prstGeom>
        </p:spPr>
      </p:pic>
      <p:pic>
        <p:nvPicPr>
          <p:cNvPr id="15" name="Picture 14">
            <a:extLst>
              <a:ext uri="{FF2B5EF4-FFF2-40B4-BE49-F238E27FC236}">
                <a16:creationId xmlns:a16="http://schemas.microsoft.com/office/drawing/2014/main" id="{8BFCF285-C07A-3480-8D1E-923F3D10E8FC}"/>
              </a:ext>
            </a:extLst>
          </p:cNvPr>
          <p:cNvPicPr>
            <a:picLocks noChangeAspect="1"/>
          </p:cNvPicPr>
          <p:nvPr/>
        </p:nvPicPr>
        <p:blipFill>
          <a:blip r:embed="rId5"/>
          <a:stretch>
            <a:fillRect/>
          </a:stretch>
        </p:blipFill>
        <p:spPr>
          <a:xfrm rot="20277559">
            <a:off x="2231661" y="1678190"/>
            <a:ext cx="1333256" cy="1836371"/>
          </a:xfrm>
          <a:prstGeom prst="rect">
            <a:avLst/>
          </a:prstGeom>
        </p:spPr>
      </p:pic>
      <p:sp>
        <p:nvSpPr>
          <p:cNvPr id="17" name="TextBox 16">
            <a:extLst>
              <a:ext uri="{FF2B5EF4-FFF2-40B4-BE49-F238E27FC236}">
                <a16:creationId xmlns:a16="http://schemas.microsoft.com/office/drawing/2014/main" id="{A425FAE4-BA7B-75E0-E603-7C4D460F3C43}"/>
              </a:ext>
            </a:extLst>
          </p:cNvPr>
          <p:cNvSpPr txBox="1"/>
          <p:nvPr/>
        </p:nvSpPr>
        <p:spPr>
          <a:xfrm>
            <a:off x="243190" y="6358725"/>
            <a:ext cx="912940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2. </a:t>
            </a:r>
          </a:p>
        </p:txBody>
      </p:sp>
      <p:pic>
        <p:nvPicPr>
          <p:cNvPr id="20" name="Picture 19">
            <a:extLst>
              <a:ext uri="{FF2B5EF4-FFF2-40B4-BE49-F238E27FC236}">
                <a16:creationId xmlns:a16="http://schemas.microsoft.com/office/drawing/2014/main" id="{A0294F6C-77D4-3D1D-74ED-AD748CAA7909}"/>
              </a:ext>
            </a:extLst>
          </p:cNvPr>
          <p:cNvPicPr>
            <a:picLocks noChangeAspect="1"/>
          </p:cNvPicPr>
          <p:nvPr/>
        </p:nvPicPr>
        <p:blipFill>
          <a:blip r:embed="rId6"/>
          <a:stretch>
            <a:fillRect/>
          </a:stretch>
        </p:blipFill>
        <p:spPr>
          <a:xfrm>
            <a:off x="730091" y="3122804"/>
            <a:ext cx="1395894" cy="2017827"/>
          </a:xfrm>
          <a:prstGeom prst="rect">
            <a:avLst/>
          </a:prstGeom>
        </p:spPr>
      </p:pic>
      <p:pic>
        <p:nvPicPr>
          <p:cNvPr id="23" name="Picture 22">
            <a:extLst>
              <a:ext uri="{FF2B5EF4-FFF2-40B4-BE49-F238E27FC236}">
                <a16:creationId xmlns:a16="http://schemas.microsoft.com/office/drawing/2014/main" id="{09287B0C-ABB4-A646-0053-EE1291F64B2D}"/>
              </a:ext>
            </a:extLst>
          </p:cNvPr>
          <p:cNvPicPr>
            <a:picLocks noChangeAspect="1"/>
          </p:cNvPicPr>
          <p:nvPr/>
        </p:nvPicPr>
        <p:blipFill>
          <a:blip r:embed="rId7"/>
          <a:stretch>
            <a:fillRect/>
          </a:stretch>
        </p:blipFill>
        <p:spPr>
          <a:xfrm>
            <a:off x="6475534" y="4219754"/>
            <a:ext cx="1295334" cy="1923375"/>
          </a:xfrm>
          <a:prstGeom prst="rect">
            <a:avLst/>
          </a:prstGeom>
        </p:spPr>
      </p:pic>
      <p:sp>
        <p:nvSpPr>
          <p:cNvPr id="3" name="Speech Bubble: Rectangle with Corners Rounded 2">
            <a:extLst>
              <a:ext uri="{FF2B5EF4-FFF2-40B4-BE49-F238E27FC236}">
                <a16:creationId xmlns:a16="http://schemas.microsoft.com/office/drawing/2014/main" id="{F6EB5956-4A37-D1DC-9A6F-42858B8DEAD1}"/>
              </a:ext>
            </a:extLst>
          </p:cNvPr>
          <p:cNvSpPr/>
          <p:nvPr/>
        </p:nvSpPr>
        <p:spPr>
          <a:xfrm>
            <a:off x="3620823" y="1061035"/>
            <a:ext cx="6750755" cy="1471695"/>
          </a:xfrm>
          <a:prstGeom prst="wedgeRoundRectCallout">
            <a:avLst>
              <a:gd name="adj1" fmla="val 38418"/>
              <a:gd name="adj2" fmla="val 79060"/>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Cut out the cards and place them face UP on the table in front of you.</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pic>
        <p:nvPicPr>
          <p:cNvPr id="4" name="Picture 3">
            <a:extLst>
              <a:ext uri="{FF2B5EF4-FFF2-40B4-BE49-F238E27FC236}">
                <a16:creationId xmlns:a16="http://schemas.microsoft.com/office/drawing/2014/main" id="{645241F5-5313-605A-4A7C-DDB60E30FAD4}"/>
              </a:ext>
            </a:extLst>
          </p:cNvPr>
          <p:cNvPicPr>
            <a:picLocks noChangeAspect="1"/>
          </p:cNvPicPr>
          <p:nvPr/>
        </p:nvPicPr>
        <p:blipFill rotWithShape="1">
          <a:blip r:embed="rId8">
            <a:extLst>
              <a:ext uri="{28A0092B-C50C-407E-A947-70E740481C1C}">
                <a14:useLocalDpi xmlns:a14="http://schemas.microsoft.com/office/drawing/2010/main" val="0"/>
              </a:ext>
            </a:extLst>
          </a:blip>
          <a:srcRect l="33943" t="39751" r="57851" b="40311"/>
          <a:stretch/>
        </p:blipFill>
        <p:spPr>
          <a:xfrm>
            <a:off x="9458188" y="1683356"/>
            <a:ext cx="2592279" cy="4514757"/>
          </a:xfrm>
          <a:prstGeom prst="rect">
            <a:avLst/>
          </a:prstGeom>
        </p:spPr>
      </p:pic>
    </p:spTree>
    <p:extLst>
      <p:ext uri="{BB962C8B-B14F-4D97-AF65-F5344CB8AC3E}">
        <p14:creationId xmlns:p14="http://schemas.microsoft.com/office/powerpoint/2010/main" val="620013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peech Bubble: Rectangle with Corners Rounded 5">
            <a:extLst>
              <a:ext uri="{FF2B5EF4-FFF2-40B4-BE49-F238E27FC236}">
                <a16:creationId xmlns:a16="http://schemas.microsoft.com/office/drawing/2014/main" id="{1EB3A6E2-AD7D-4661-BD4C-B7FB27B9465B}"/>
              </a:ext>
            </a:extLst>
          </p:cNvPr>
          <p:cNvSpPr/>
          <p:nvPr/>
        </p:nvSpPr>
        <p:spPr>
          <a:xfrm>
            <a:off x="1636295" y="1211999"/>
            <a:ext cx="6346942" cy="1471695"/>
          </a:xfrm>
          <a:prstGeom prst="wedgeRoundRectCallout">
            <a:avLst>
              <a:gd name="adj1" fmla="val -48267"/>
              <a:gd name="adj2" fmla="val 82985"/>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Let’s </a:t>
            </a:r>
            <a:r>
              <a:rPr kumimoji="0" lang="en-US" sz="2800" b="0" i="0" u="none" strike="noStrike" kern="0" cap="none" spc="0" normalizeH="0" baseline="0" noProof="0" dirty="0" err="1">
                <a:ln>
                  <a:noFill/>
                </a:ln>
                <a:solidFill>
                  <a:schemeClr val="accent4">
                    <a:lumMod val="65000"/>
                    <a:lumOff val="35000"/>
                  </a:schemeClr>
                </a:solidFill>
                <a:effectLst/>
                <a:uLnTx/>
                <a:uFillTx/>
                <a:latin typeface="Century Gothic" panose="020B0502020202020204" pitchFamily="34" charset="0"/>
                <a:ea typeface="+mn-ea"/>
                <a:cs typeface="+mn-cs"/>
              </a:rPr>
              <a:t>practise</a:t>
            </a: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 remembering the ways that 6 can be made.</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9" name="Rectangle 8">
            <a:extLst>
              <a:ext uri="{FF2B5EF4-FFF2-40B4-BE49-F238E27FC236}">
                <a16:creationId xmlns:a16="http://schemas.microsoft.com/office/drawing/2014/main" id="{9809A8D4-F6AA-49AD-973F-8F5856C3761C}"/>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pic>
        <p:nvPicPr>
          <p:cNvPr id="8" name="Picture 7">
            <a:extLst>
              <a:ext uri="{FF2B5EF4-FFF2-40B4-BE49-F238E27FC236}">
                <a16:creationId xmlns:a16="http://schemas.microsoft.com/office/drawing/2014/main" id="{E1C530F9-E2CD-6ACB-DF6C-AD41F05EE022}"/>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0" y="2087197"/>
            <a:ext cx="2358777" cy="4271528"/>
          </a:xfrm>
          <a:prstGeom prst="rect">
            <a:avLst/>
          </a:prstGeom>
        </p:spPr>
      </p:pic>
      <p:sp>
        <p:nvSpPr>
          <p:cNvPr id="12" name="Title 1">
            <a:extLst>
              <a:ext uri="{FF2B5EF4-FFF2-40B4-BE49-F238E27FC236}">
                <a16:creationId xmlns:a16="http://schemas.microsoft.com/office/drawing/2014/main" id="{8C93FB6C-E3E6-66D5-C4A9-101399B4B9D4}"/>
              </a:ext>
            </a:extLst>
          </p:cNvPr>
          <p:cNvSpPr>
            <a:spLocks noGrp="1"/>
          </p:cNvSpPr>
          <p:nvPr>
            <p:ph type="title"/>
          </p:nvPr>
        </p:nvSpPr>
        <p:spPr>
          <a:xfrm>
            <a:off x="601035" y="430660"/>
            <a:ext cx="10972800" cy="982117"/>
          </a:xfrm>
        </p:spPr>
        <p:txBody>
          <a:bodyPr/>
          <a:lstStyle/>
          <a:p>
            <a:r>
              <a:rPr lang="en-GB" dirty="0"/>
              <a:t>Play: ‘Find pairs to 6’ with dot cards</a:t>
            </a:r>
          </a:p>
        </p:txBody>
      </p:sp>
      <p:sp>
        <p:nvSpPr>
          <p:cNvPr id="2" name="TextBox 1">
            <a:extLst>
              <a:ext uri="{FF2B5EF4-FFF2-40B4-BE49-F238E27FC236}">
                <a16:creationId xmlns:a16="http://schemas.microsoft.com/office/drawing/2014/main" id="{291D4CA0-E1EB-2622-2B89-F260CD9C7BF8}"/>
              </a:ext>
            </a:extLst>
          </p:cNvPr>
          <p:cNvSpPr txBox="1"/>
          <p:nvPr/>
        </p:nvSpPr>
        <p:spPr>
          <a:xfrm>
            <a:off x="243191" y="6358725"/>
            <a:ext cx="2000958"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2</a:t>
            </a:r>
          </a:p>
        </p:txBody>
      </p:sp>
      <p:pic>
        <p:nvPicPr>
          <p:cNvPr id="3" name="Picture 2">
            <a:extLst>
              <a:ext uri="{FF2B5EF4-FFF2-40B4-BE49-F238E27FC236}">
                <a16:creationId xmlns:a16="http://schemas.microsoft.com/office/drawing/2014/main" id="{7E6B5379-7DD0-EFB0-A495-F7FD33B542DD}"/>
              </a:ext>
            </a:extLst>
          </p:cNvPr>
          <p:cNvPicPr>
            <a:picLocks noChangeAspect="1"/>
          </p:cNvPicPr>
          <p:nvPr/>
        </p:nvPicPr>
        <p:blipFill>
          <a:blip r:embed="rId4"/>
          <a:stretch>
            <a:fillRect/>
          </a:stretch>
        </p:blipFill>
        <p:spPr>
          <a:xfrm rot="1362270">
            <a:off x="3997841" y="5138569"/>
            <a:ext cx="816543" cy="1176783"/>
          </a:xfrm>
          <a:prstGeom prst="rect">
            <a:avLst/>
          </a:prstGeom>
        </p:spPr>
      </p:pic>
      <p:pic>
        <p:nvPicPr>
          <p:cNvPr id="4" name="Picture 3">
            <a:extLst>
              <a:ext uri="{FF2B5EF4-FFF2-40B4-BE49-F238E27FC236}">
                <a16:creationId xmlns:a16="http://schemas.microsoft.com/office/drawing/2014/main" id="{F0BCFB88-FF1E-CB10-760E-F8EE49E23139}"/>
              </a:ext>
            </a:extLst>
          </p:cNvPr>
          <p:cNvPicPr>
            <a:picLocks noChangeAspect="1"/>
          </p:cNvPicPr>
          <p:nvPr/>
        </p:nvPicPr>
        <p:blipFill>
          <a:blip r:embed="rId5"/>
          <a:stretch>
            <a:fillRect/>
          </a:stretch>
        </p:blipFill>
        <p:spPr>
          <a:xfrm rot="1603269">
            <a:off x="6765872" y="5126216"/>
            <a:ext cx="832554" cy="1176783"/>
          </a:xfrm>
          <a:prstGeom prst="rect">
            <a:avLst/>
          </a:prstGeom>
        </p:spPr>
      </p:pic>
      <p:pic>
        <p:nvPicPr>
          <p:cNvPr id="5" name="Picture 4">
            <a:extLst>
              <a:ext uri="{FF2B5EF4-FFF2-40B4-BE49-F238E27FC236}">
                <a16:creationId xmlns:a16="http://schemas.microsoft.com/office/drawing/2014/main" id="{B063C233-3748-D145-BFAA-6E425E75BA16}"/>
              </a:ext>
            </a:extLst>
          </p:cNvPr>
          <p:cNvPicPr>
            <a:picLocks noChangeAspect="1"/>
          </p:cNvPicPr>
          <p:nvPr/>
        </p:nvPicPr>
        <p:blipFill>
          <a:blip r:embed="rId6"/>
          <a:stretch>
            <a:fillRect/>
          </a:stretch>
        </p:blipFill>
        <p:spPr>
          <a:xfrm rot="20277559">
            <a:off x="7328253" y="3196055"/>
            <a:ext cx="848564" cy="1168777"/>
          </a:xfrm>
          <a:prstGeom prst="rect">
            <a:avLst/>
          </a:prstGeom>
        </p:spPr>
      </p:pic>
      <p:pic>
        <p:nvPicPr>
          <p:cNvPr id="7" name="Picture 6">
            <a:extLst>
              <a:ext uri="{FF2B5EF4-FFF2-40B4-BE49-F238E27FC236}">
                <a16:creationId xmlns:a16="http://schemas.microsoft.com/office/drawing/2014/main" id="{BAF9B02A-3334-8D47-095C-6B113DE0238A}"/>
              </a:ext>
            </a:extLst>
          </p:cNvPr>
          <p:cNvPicPr>
            <a:picLocks noChangeAspect="1"/>
          </p:cNvPicPr>
          <p:nvPr/>
        </p:nvPicPr>
        <p:blipFill>
          <a:blip r:embed="rId7"/>
          <a:stretch>
            <a:fillRect/>
          </a:stretch>
        </p:blipFill>
        <p:spPr>
          <a:xfrm>
            <a:off x="3802372" y="3138311"/>
            <a:ext cx="888431" cy="1284267"/>
          </a:xfrm>
          <a:prstGeom prst="rect">
            <a:avLst/>
          </a:prstGeom>
        </p:spPr>
      </p:pic>
      <p:pic>
        <p:nvPicPr>
          <p:cNvPr id="11" name="Picture 10">
            <a:extLst>
              <a:ext uri="{FF2B5EF4-FFF2-40B4-BE49-F238E27FC236}">
                <a16:creationId xmlns:a16="http://schemas.microsoft.com/office/drawing/2014/main" id="{F8293A7E-671C-3AD4-04F5-0A3948F43E9F}"/>
              </a:ext>
            </a:extLst>
          </p:cNvPr>
          <p:cNvPicPr>
            <a:picLocks noChangeAspect="1"/>
          </p:cNvPicPr>
          <p:nvPr/>
        </p:nvPicPr>
        <p:blipFill>
          <a:blip r:embed="rId8"/>
          <a:stretch>
            <a:fillRect/>
          </a:stretch>
        </p:blipFill>
        <p:spPr>
          <a:xfrm>
            <a:off x="5420509" y="3632130"/>
            <a:ext cx="824429" cy="1224152"/>
          </a:xfrm>
          <a:prstGeom prst="rect">
            <a:avLst/>
          </a:prstGeom>
        </p:spPr>
      </p:pic>
    </p:spTree>
    <p:extLst>
      <p:ext uri="{BB962C8B-B14F-4D97-AF65-F5344CB8AC3E}">
        <p14:creationId xmlns:p14="http://schemas.microsoft.com/office/powerpoint/2010/main" val="425281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6571BFC-BBAA-39C5-ACCF-1258295780EA}"/>
              </a:ext>
            </a:extLst>
          </p:cNvPr>
          <p:cNvPicPr>
            <a:picLocks noChangeAspect="1"/>
          </p:cNvPicPr>
          <p:nvPr/>
        </p:nvPicPr>
        <p:blipFill rotWithShape="1">
          <a:blip r:embed="rId3">
            <a:extLst>
              <a:ext uri="{28A0092B-C50C-407E-A947-70E740481C1C}">
                <a14:useLocalDpi xmlns:a14="http://schemas.microsoft.com/office/drawing/2010/main" val="0"/>
              </a:ext>
            </a:extLst>
          </a:blip>
          <a:srcRect l="42729" t="39751" r="50803" b="40311"/>
          <a:stretch/>
        </p:blipFill>
        <p:spPr>
          <a:xfrm>
            <a:off x="80106" y="1245945"/>
            <a:ext cx="1933248" cy="4271528"/>
          </a:xfrm>
          <a:prstGeom prst="rect">
            <a:avLst/>
          </a:prstGeom>
        </p:spPr>
      </p:pic>
      <p:sp>
        <p:nvSpPr>
          <p:cNvPr id="3" name="Speech Bubble: Rectangle with Corners Rounded 2">
            <a:extLst>
              <a:ext uri="{FF2B5EF4-FFF2-40B4-BE49-F238E27FC236}">
                <a16:creationId xmlns:a16="http://schemas.microsoft.com/office/drawing/2014/main" id="{5CA31900-9C46-AE96-596A-F7631BA1BD54}"/>
              </a:ext>
            </a:extLst>
          </p:cNvPr>
          <p:cNvSpPr/>
          <p:nvPr/>
        </p:nvSpPr>
        <p:spPr>
          <a:xfrm>
            <a:off x="1468064" y="510097"/>
            <a:ext cx="5220587" cy="1471695"/>
          </a:xfrm>
          <a:prstGeom prst="wedgeRoundRectCallout">
            <a:avLst>
              <a:gd name="adj1" fmla="val -48267"/>
              <a:gd name="adj2" fmla="val 82985"/>
              <a:gd name="adj3" fmla="val 16667"/>
            </a:avLst>
          </a:prstGeom>
          <a:solidFill>
            <a:schemeClr val="accent2"/>
          </a:solidFill>
          <a:ln w="12700" cap="flat" cmpd="sng" algn="ctr">
            <a:solidFill>
              <a:schemeClr val="accent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Find pairs that make 6.</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10" name="TextBox 9">
            <a:extLst>
              <a:ext uri="{FF2B5EF4-FFF2-40B4-BE49-F238E27FC236}">
                <a16:creationId xmlns:a16="http://schemas.microsoft.com/office/drawing/2014/main" id="{59FAB0ED-BA83-8CFE-BCCE-8CA0ED2FD45C}"/>
              </a:ext>
            </a:extLst>
          </p:cNvPr>
          <p:cNvSpPr txBox="1"/>
          <p:nvPr/>
        </p:nvSpPr>
        <p:spPr>
          <a:xfrm>
            <a:off x="7913836" y="3928995"/>
            <a:ext cx="4553291"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srgbClr val="585858"/>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Use the stem sentence to support.</a:t>
            </a:r>
          </a:p>
        </p:txBody>
      </p:sp>
      <p:sp>
        <p:nvSpPr>
          <p:cNvPr id="11" name="TextBox 6">
            <a:extLst>
              <a:ext uri="{FF2B5EF4-FFF2-40B4-BE49-F238E27FC236}">
                <a16:creationId xmlns:a16="http://schemas.microsoft.com/office/drawing/2014/main" id="{C5C6B8CF-552D-8EAA-B7FD-192469DB98F9}"/>
              </a:ext>
            </a:extLst>
          </p:cNvPr>
          <p:cNvSpPr txBox="1"/>
          <p:nvPr/>
        </p:nvSpPr>
        <p:spPr>
          <a:xfrm>
            <a:off x="3284528" y="5517473"/>
            <a:ext cx="4978823" cy="524631"/>
          </a:xfrm>
          <a:prstGeom prst="roundRect">
            <a:avLst/>
          </a:prstGeom>
          <a:solidFill>
            <a:sysClr val="window" lastClr="FFFFFF"/>
          </a:solidFill>
          <a:ln w="31750">
            <a:solidFill>
              <a:srgbClr val="347574"/>
            </a:solidFill>
          </a:ln>
          <a:effectLst>
            <a:outerShdw blurRad="50800" dist="38100" dir="2700000" algn="tl" rotWithShape="0">
              <a:prstClr val="black">
                <a:alpha val="40000"/>
              </a:prstClr>
            </a:outerShdw>
          </a:effectLst>
        </p:spPr>
        <p:txBody>
          <a:bodyPr wrap="square" rtlCol="0">
            <a:noAutofit/>
          </a:bodyPr>
          <a:lstStyle/>
          <a:p>
            <a:pPr marL="0" marR="0" lvl="0" indent="0" algn="ctr" defTabSz="914400" rtl="0" eaLnBrk="1" fontAlgn="base" latinLnBrk="0" hangingPunct="1">
              <a:lnSpc>
                <a:spcPct val="107000"/>
              </a:lnSpc>
              <a:spcBef>
                <a:spcPts val="0"/>
              </a:spcBef>
              <a:spcAft>
                <a:spcPts val="80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Century Gothic" panose="020B0502020202020204" pitchFamily="34" charset="0"/>
                <a:ea typeface="Calibri" panose="020F0502020204030204" pitchFamily="34" charset="0"/>
                <a:cs typeface="Times New Roman" panose="02020603050405020304" pitchFamily="18" charset="0"/>
              </a:rPr>
              <a:t>_____  needs  _____  to make 6.</a:t>
            </a:r>
            <a:endParaRPr kumimoji="0" lang="en-GB" sz="1400" b="0" i="0" u="none" strike="noStrike" kern="1200" cap="none" spc="0" normalizeH="0" baseline="0" noProof="0" dirty="0">
              <a:ln>
                <a:noFill/>
              </a:ln>
              <a:solidFill>
                <a:srgbClr val="585858"/>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00CB611E-585C-FEA7-1436-B7435A5735F9}"/>
              </a:ext>
            </a:extLst>
          </p:cNvPr>
          <p:cNvSpPr txBox="1"/>
          <p:nvPr/>
        </p:nvSpPr>
        <p:spPr>
          <a:xfrm>
            <a:off x="243190" y="6358725"/>
            <a:ext cx="912940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Arial"/>
                <a:ea typeface="+mn-ea"/>
                <a:cs typeface="+mn-cs"/>
              </a:rPr>
              <a:t>Week 2:  In Week 4, children will find pairs of numbers that make 7 with dots.</a:t>
            </a:r>
          </a:p>
        </p:txBody>
      </p:sp>
      <p:pic>
        <p:nvPicPr>
          <p:cNvPr id="13" name="Picture 12">
            <a:extLst>
              <a:ext uri="{FF2B5EF4-FFF2-40B4-BE49-F238E27FC236}">
                <a16:creationId xmlns:a16="http://schemas.microsoft.com/office/drawing/2014/main" id="{247CB396-DB4A-F1E4-21AD-06289E7902CE}"/>
              </a:ext>
            </a:extLst>
          </p:cNvPr>
          <p:cNvPicPr>
            <a:picLocks noChangeAspect="1"/>
          </p:cNvPicPr>
          <p:nvPr/>
        </p:nvPicPr>
        <p:blipFill>
          <a:blip r:embed="rId4"/>
          <a:stretch>
            <a:fillRect/>
          </a:stretch>
        </p:blipFill>
        <p:spPr>
          <a:xfrm rot="1362270">
            <a:off x="1914336" y="4170062"/>
            <a:ext cx="913623" cy="1316691"/>
          </a:xfrm>
          <a:prstGeom prst="rect">
            <a:avLst/>
          </a:prstGeom>
        </p:spPr>
      </p:pic>
      <p:pic>
        <p:nvPicPr>
          <p:cNvPr id="14" name="Picture 13">
            <a:extLst>
              <a:ext uri="{FF2B5EF4-FFF2-40B4-BE49-F238E27FC236}">
                <a16:creationId xmlns:a16="http://schemas.microsoft.com/office/drawing/2014/main" id="{24EEBF85-A6C0-E1FC-1833-90AA2411E1D2}"/>
              </a:ext>
            </a:extLst>
          </p:cNvPr>
          <p:cNvPicPr>
            <a:picLocks noChangeAspect="1"/>
          </p:cNvPicPr>
          <p:nvPr/>
        </p:nvPicPr>
        <p:blipFill>
          <a:blip r:embed="rId5"/>
          <a:stretch>
            <a:fillRect/>
          </a:stretch>
        </p:blipFill>
        <p:spPr>
          <a:xfrm rot="1603269">
            <a:off x="6513640" y="3870814"/>
            <a:ext cx="931538" cy="1316692"/>
          </a:xfrm>
          <a:prstGeom prst="rect">
            <a:avLst/>
          </a:prstGeom>
        </p:spPr>
      </p:pic>
      <p:pic>
        <p:nvPicPr>
          <p:cNvPr id="15" name="Picture 14">
            <a:extLst>
              <a:ext uri="{FF2B5EF4-FFF2-40B4-BE49-F238E27FC236}">
                <a16:creationId xmlns:a16="http://schemas.microsoft.com/office/drawing/2014/main" id="{FC2BE99C-59C4-9129-CDEE-BDB5F0E76B4B}"/>
              </a:ext>
            </a:extLst>
          </p:cNvPr>
          <p:cNvPicPr>
            <a:picLocks noChangeAspect="1"/>
          </p:cNvPicPr>
          <p:nvPr/>
        </p:nvPicPr>
        <p:blipFill>
          <a:blip r:embed="rId6"/>
          <a:stretch>
            <a:fillRect/>
          </a:stretch>
        </p:blipFill>
        <p:spPr>
          <a:xfrm rot="20277559">
            <a:off x="5342007" y="2520655"/>
            <a:ext cx="949452" cy="1307735"/>
          </a:xfrm>
          <a:prstGeom prst="rect">
            <a:avLst/>
          </a:prstGeom>
        </p:spPr>
      </p:pic>
      <p:pic>
        <p:nvPicPr>
          <p:cNvPr id="16" name="Picture 15">
            <a:extLst>
              <a:ext uri="{FF2B5EF4-FFF2-40B4-BE49-F238E27FC236}">
                <a16:creationId xmlns:a16="http://schemas.microsoft.com/office/drawing/2014/main" id="{2E71DBD3-079D-BF60-6E46-EB4938D5DA82}"/>
              </a:ext>
            </a:extLst>
          </p:cNvPr>
          <p:cNvPicPr>
            <a:picLocks noChangeAspect="1"/>
          </p:cNvPicPr>
          <p:nvPr/>
        </p:nvPicPr>
        <p:blipFill>
          <a:blip r:embed="rId7"/>
          <a:stretch>
            <a:fillRect/>
          </a:stretch>
        </p:blipFill>
        <p:spPr>
          <a:xfrm>
            <a:off x="2867378" y="2741123"/>
            <a:ext cx="994058" cy="1436955"/>
          </a:xfrm>
          <a:prstGeom prst="rect">
            <a:avLst/>
          </a:prstGeom>
        </p:spPr>
      </p:pic>
      <p:pic>
        <p:nvPicPr>
          <p:cNvPr id="17" name="Picture 16">
            <a:extLst>
              <a:ext uri="{FF2B5EF4-FFF2-40B4-BE49-F238E27FC236}">
                <a16:creationId xmlns:a16="http://schemas.microsoft.com/office/drawing/2014/main" id="{A1B52131-45CF-DD59-AC8F-CAD30691C8B5}"/>
              </a:ext>
            </a:extLst>
          </p:cNvPr>
          <p:cNvPicPr>
            <a:picLocks noChangeAspect="1"/>
          </p:cNvPicPr>
          <p:nvPr/>
        </p:nvPicPr>
        <p:blipFill>
          <a:blip r:embed="rId8"/>
          <a:stretch>
            <a:fillRect/>
          </a:stretch>
        </p:blipFill>
        <p:spPr>
          <a:xfrm>
            <a:off x="4254237" y="3774447"/>
            <a:ext cx="922445" cy="1369692"/>
          </a:xfrm>
          <a:prstGeom prst="rect">
            <a:avLst/>
          </a:prstGeom>
        </p:spPr>
      </p:pic>
      <p:sp>
        <p:nvSpPr>
          <p:cNvPr id="19" name="TextBox 18">
            <a:extLst>
              <a:ext uri="{FF2B5EF4-FFF2-40B4-BE49-F238E27FC236}">
                <a16:creationId xmlns:a16="http://schemas.microsoft.com/office/drawing/2014/main" id="{E042BE25-CF33-907B-287A-7406B8EB6C82}"/>
              </a:ext>
            </a:extLst>
          </p:cNvPr>
          <p:cNvSpPr txBox="1"/>
          <p:nvPr/>
        </p:nvSpPr>
        <p:spPr>
          <a:xfrm>
            <a:off x="7279102" y="1790129"/>
            <a:ext cx="459740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585858"/>
                </a:solidFill>
                <a:effectLst/>
                <a:uLnTx/>
                <a:uFillTx/>
                <a:latin typeface="Arial"/>
                <a:ea typeface="+mn-ea"/>
                <a:cs typeface="+mn-cs"/>
              </a:rPr>
              <a:t>One person will pick up a card, and the other person must pick up the card that will ‘make 6’.</a:t>
            </a:r>
          </a:p>
        </p:txBody>
      </p:sp>
    </p:spTree>
    <p:extLst>
      <p:ext uri="{BB962C8B-B14F-4D97-AF65-F5344CB8AC3E}">
        <p14:creationId xmlns:p14="http://schemas.microsoft.com/office/powerpoint/2010/main" val="15482775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4EFB46A6-B48D-4CB4-AEDF-DFE3EBD8671D}"/>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GB" sz="2800" dirty="0"/>
              <a:t>Play ‘Copy my 7’</a:t>
            </a:r>
            <a:endPar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endParaRPr>
          </a:p>
        </p:txBody>
      </p:sp>
      <p:pic>
        <p:nvPicPr>
          <p:cNvPr id="4" name="Picture 3" descr="A picture containing background pattern&#10;&#10;Description automatically generated">
            <a:extLst>
              <a:ext uri="{FF2B5EF4-FFF2-40B4-BE49-F238E27FC236}">
                <a16:creationId xmlns:a16="http://schemas.microsoft.com/office/drawing/2014/main" id="{DB278E22-553C-DD43-8FDE-CF238CFF054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8245" y="2050431"/>
            <a:ext cx="4843213" cy="2314375"/>
          </a:xfrm>
          <a:prstGeom prst="rect">
            <a:avLst/>
          </a:prstGeom>
          <a:noFill/>
        </p:spPr>
      </p:pic>
      <p:pic>
        <p:nvPicPr>
          <p:cNvPr id="2" name="Picture 1" descr="A picture containing background pattern&#10;&#10;Description automatically generated">
            <a:extLst>
              <a:ext uri="{FF2B5EF4-FFF2-40B4-BE49-F238E27FC236}">
                <a16:creationId xmlns:a16="http://schemas.microsoft.com/office/drawing/2014/main" id="{BDE87E5D-4BE4-56F4-056E-1964FE6D086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20543" y="2050432"/>
            <a:ext cx="4843213" cy="2314375"/>
          </a:xfrm>
          <a:prstGeom prst="rect">
            <a:avLst/>
          </a:prstGeom>
          <a:noFill/>
        </p:spPr>
      </p:pic>
      <p:sp>
        <p:nvSpPr>
          <p:cNvPr id="3" name="Title 2">
            <a:extLst>
              <a:ext uri="{FF2B5EF4-FFF2-40B4-BE49-F238E27FC236}">
                <a16:creationId xmlns:a16="http://schemas.microsoft.com/office/drawing/2014/main" id="{233B878F-6F11-804C-2131-91C5F76F4BBE}"/>
              </a:ext>
            </a:extLst>
          </p:cNvPr>
          <p:cNvSpPr txBox="1">
            <a:spLocks/>
          </p:cNvSpPr>
          <p:nvPr/>
        </p:nvSpPr>
        <p:spPr>
          <a:xfrm>
            <a:off x="524033" y="5170215"/>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You will need two of these for this activity.</a:t>
            </a:r>
          </a:p>
        </p:txBody>
      </p:sp>
      <p:sp>
        <p:nvSpPr>
          <p:cNvPr id="5" name="TextBox 4">
            <a:extLst>
              <a:ext uri="{FF2B5EF4-FFF2-40B4-BE49-F238E27FC236}">
                <a16:creationId xmlns:a16="http://schemas.microsoft.com/office/drawing/2014/main" id="{F8CEA52B-92B6-8856-EC17-991416B136E5}"/>
              </a:ext>
            </a:extLst>
          </p:cNvPr>
          <p:cNvSpPr txBox="1"/>
          <p:nvPr/>
        </p:nvSpPr>
        <p:spPr>
          <a:xfrm>
            <a:off x="243191" y="6358725"/>
            <a:ext cx="2000958" cy="369332"/>
          </a:xfrm>
          <a:prstGeom prst="rect">
            <a:avLst/>
          </a:prstGeom>
          <a:noFill/>
        </p:spPr>
        <p:txBody>
          <a:bodyPr wrap="square" rtlCol="0">
            <a:spAutoFit/>
          </a:bodyPr>
          <a:lstStyle/>
          <a:p>
            <a:r>
              <a:rPr lang="en-GB" dirty="0"/>
              <a:t>Week 3</a:t>
            </a:r>
          </a:p>
        </p:txBody>
      </p:sp>
    </p:spTree>
    <p:extLst>
      <p:ext uri="{BB962C8B-B14F-4D97-AF65-F5344CB8AC3E}">
        <p14:creationId xmlns:p14="http://schemas.microsoft.com/office/powerpoint/2010/main" val="1676802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F2D98E1-CA05-4B8D-822F-93558FF7B068}"/>
              </a:ext>
            </a:extLst>
          </p:cNvPr>
          <p:cNvPicPr>
            <a:picLocks noChangeAspect="1"/>
          </p:cNvPicPr>
          <p:nvPr/>
        </p:nvPicPr>
        <p:blipFill>
          <a:blip r:embed="rId3"/>
          <a:stretch>
            <a:fillRect/>
          </a:stretch>
        </p:blipFill>
        <p:spPr>
          <a:xfrm>
            <a:off x="3181213" y="2420852"/>
            <a:ext cx="5829573" cy="2803696"/>
          </a:xfrm>
          <a:prstGeom prst="rect">
            <a:avLst/>
          </a:prstGeom>
        </p:spPr>
      </p:pic>
      <p:sp>
        <p:nvSpPr>
          <p:cNvPr id="2" name="Title 2">
            <a:extLst>
              <a:ext uri="{FF2B5EF4-FFF2-40B4-BE49-F238E27FC236}">
                <a16:creationId xmlns:a16="http://schemas.microsoft.com/office/drawing/2014/main" id="{1AE999CF-1AAA-CDE4-5324-B4A5052710CB}"/>
              </a:ext>
            </a:extLst>
          </p:cNvPr>
          <p:cNvSpPr txBox="1">
            <a:spLocks/>
          </p:cNvSpPr>
          <p:nvPr/>
        </p:nvSpPr>
        <p:spPr>
          <a:xfrm>
            <a:off x="358932" y="825500"/>
            <a:ext cx="11667968" cy="1181100"/>
          </a:xfrm>
          <a:prstGeom prst="rect">
            <a:avLst/>
          </a:prstGeom>
        </p:spPr>
        <p:txBody>
          <a:bodyPr vert="horz" lIns="91440" tIns="45720" rIns="91440" bIns="45720" rtlCol="0" anchor="t">
            <a:normAutofit fontScale="92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Grown-ups: make this arrangement and briefly show it to your child.</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endParaRPr>
          </a:p>
          <a:p>
            <a:pPr marL="0" marR="0" lvl="0" indent="0" algn="l" defTabSz="914400" rtl="0" eaLnBrk="1" fontAlgn="auto" latinLnBrk="0" hangingPunct="1">
              <a:lnSpc>
                <a:spcPct val="90000"/>
              </a:lnSpc>
              <a:spcBef>
                <a:spcPct val="0"/>
              </a:spcBef>
              <a:spcAft>
                <a:spcPts val="0"/>
              </a:spcAft>
              <a:buClrTx/>
              <a:buSzTx/>
              <a:buFontTx/>
              <a:buNone/>
              <a:tabLst/>
              <a:defRPr/>
            </a:pPr>
            <a:r>
              <a:rPr lang="en-GB" sz="2800" b="0" dirty="0"/>
              <a:t>Children: can you copy the arrangement exactly?</a:t>
            </a:r>
            <a:endPar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endParaRPr>
          </a:p>
        </p:txBody>
      </p:sp>
    </p:spTree>
    <p:extLst>
      <p:ext uri="{BB962C8B-B14F-4D97-AF65-F5344CB8AC3E}">
        <p14:creationId xmlns:p14="http://schemas.microsoft.com/office/powerpoint/2010/main" val="13243536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6522D176-40B4-3113-E407-F1F08B713DA6}"/>
              </a:ext>
            </a:extLst>
          </p:cNvPr>
          <p:cNvPicPr>
            <a:picLocks noChangeAspect="1"/>
          </p:cNvPicPr>
          <p:nvPr/>
        </p:nvPicPr>
        <p:blipFill>
          <a:blip r:embed="rId3"/>
          <a:stretch>
            <a:fillRect/>
          </a:stretch>
        </p:blipFill>
        <p:spPr>
          <a:xfrm>
            <a:off x="430845" y="1330812"/>
            <a:ext cx="3365284" cy="1615580"/>
          </a:xfrm>
          <a:prstGeom prst="rect">
            <a:avLst/>
          </a:prstGeom>
        </p:spPr>
      </p:pic>
      <p:pic>
        <p:nvPicPr>
          <p:cNvPr id="15" name="Picture 14">
            <a:extLst>
              <a:ext uri="{FF2B5EF4-FFF2-40B4-BE49-F238E27FC236}">
                <a16:creationId xmlns:a16="http://schemas.microsoft.com/office/drawing/2014/main" id="{D9712728-8D16-F26C-2755-E475D4761724}"/>
              </a:ext>
            </a:extLst>
          </p:cNvPr>
          <p:cNvPicPr>
            <a:picLocks noChangeAspect="1"/>
          </p:cNvPicPr>
          <p:nvPr/>
        </p:nvPicPr>
        <p:blipFill>
          <a:blip r:embed="rId4"/>
          <a:stretch>
            <a:fillRect/>
          </a:stretch>
        </p:blipFill>
        <p:spPr>
          <a:xfrm>
            <a:off x="4422711" y="1330812"/>
            <a:ext cx="3365284" cy="1615580"/>
          </a:xfrm>
          <a:prstGeom prst="rect">
            <a:avLst/>
          </a:prstGeom>
        </p:spPr>
      </p:pic>
      <p:pic>
        <p:nvPicPr>
          <p:cNvPr id="17" name="Picture 16">
            <a:extLst>
              <a:ext uri="{FF2B5EF4-FFF2-40B4-BE49-F238E27FC236}">
                <a16:creationId xmlns:a16="http://schemas.microsoft.com/office/drawing/2014/main" id="{7E9F3A67-BB46-5EC9-4C44-8699DFF2A487}"/>
              </a:ext>
            </a:extLst>
          </p:cNvPr>
          <p:cNvPicPr>
            <a:picLocks noChangeAspect="1"/>
          </p:cNvPicPr>
          <p:nvPr/>
        </p:nvPicPr>
        <p:blipFill>
          <a:blip r:embed="rId5"/>
          <a:stretch>
            <a:fillRect/>
          </a:stretch>
        </p:blipFill>
        <p:spPr>
          <a:xfrm>
            <a:off x="8395871" y="1330812"/>
            <a:ext cx="3365284" cy="1615580"/>
          </a:xfrm>
          <a:prstGeom prst="rect">
            <a:avLst/>
          </a:prstGeom>
        </p:spPr>
      </p:pic>
      <p:sp>
        <p:nvSpPr>
          <p:cNvPr id="2" name="Title 2">
            <a:extLst>
              <a:ext uri="{FF2B5EF4-FFF2-40B4-BE49-F238E27FC236}">
                <a16:creationId xmlns:a16="http://schemas.microsoft.com/office/drawing/2014/main" id="{DE52BA1D-372C-CCFC-0062-00592191669E}"/>
              </a:ext>
            </a:extLst>
          </p:cNvPr>
          <p:cNvSpPr txBox="1">
            <a:spLocks/>
          </p:cNvSpPr>
          <p:nvPr/>
        </p:nvSpPr>
        <p:spPr>
          <a:xfrm>
            <a:off x="412139" y="433115"/>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b="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Now try some of these arrangements.</a:t>
            </a:r>
          </a:p>
        </p:txBody>
      </p:sp>
      <p:pic>
        <p:nvPicPr>
          <p:cNvPr id="3" name="Picture 2">
            <a:extLst>
              <a:ext uri="{FF2B5EF4-FFF2-40B4-BE49-F238E27FC236}">
                <a16:creationId xmlns:a16="http://schemas.microsoft.com/office/drawing/2014/main" id="{CCF4459F-208C-9B30-F8D8-D19CE34EEF46}"/>
              </a:ext>
            </a:extLst>
          </p:cNvPr>
          <p:cNvPicPr>
            <a:picLocks noChangeAspect="1"/>
          </p:cNvPicPr>
          <p:nvPr/>
        </p:nvPicPr>
        <p:blipFill>
          <a:blip r:embed="rId6"/>
          <a:stretch>
            <a:fillRect/>
          </a:stretch>
        </p:blipFill>
        <p:spPr>
          <a:xfrm>
            <a:off x="542929" y="3429000"/>
            <a:ext cx="3365284" cy="1615580"/>
          </a:xfrm>
          <a:prstGeom prst="rect">
            <a:avLst/>
          </a:prstGeom>
        </p:spPr>
      </p:pic>
      <p:pic>
        <p:nvPicPr>
          <p:cNvPr id="4" name="Picture 3">
            <a:extLst>
              <a:ext uri="{FF2B5EF4-FFF2-40B4-BE49-F238E27FC236}">
                <a16:creationId xmlns:a16="http://schemas.microsoft.com/office/drawing/2014/main" id="{9F932507-B94D-1C25-1CEF-5DD6A4CB2991}"/>
              </a:ext>
            </a:extLst>
          </p:cNvPr>
          <p:cNvPicPr>
            <a:picLocks noChangeAspect="1"/>
          </p:cNvPicPr>
          <p:nvPr/>
        </p:nvPicPr>
        <p:blipFill>
          <a:blip r:embed="rId7"/>
          <a:stretch>
            <a:fillRect/>
          </a:stretch>
        </p:blipFill>
        <p:spPr>
          <a:xfrm>
            <a:off x="4469400" y="3429000"/>
            <a:ext cx="3365284" cy="1615580"/>
          </a:xfrm>
          <a:prstGeom prst="rect">
            <a:avLst/>
          </a:prstGeom>
        </p:spPr>
      </p:pic>
      <p:pic>
        <p:nvPicPr>
          <p:cNvPr id="5" name="Picture 4">
            <a:extLst>
              <a:ext uri="{FF2B5EF4-FFF2-40B4-BE49-F238E27FC236}">
                <a16:creationId xmlns:a16="http://schemas.microsoft.com/office/drawing/2014/main" id="{071A6FBC-1FBA-5338-C9D3-B8C888D345A7}"/>
              </a:ext>
            </a:extLst>
          </p:cNvPr>
          <p:cNvPicPr>
            <a:picLocks noChangeAspect="1"/>
          </p:cNvPicPr>
          <p:nvPr/>
        </p:nvPicPr>
        <p:blipFill>
          <a:blip r:embed="rId8"/>
          <a:stretch>
            <a:fillRect/>
          </a:stretch>
        </p:blipFill>
        <p:spPr>
          <a:xfrm>
            <a:off x="8395871" y="3429000"/>
            <a:ext cx="3365284" cy="1609483"/>
          </a:xfrm>
          <a:prstGeom prst="rect">
            <a:avLst/>
          </a:prstGeom>
        </p:spPr>
      </p:pic>
    </p:spTree>
    <p:extLst>
      <p:ext uri="{BB962C8B-B14F-4D97-AF65-F5344CB8AC3E}">
        <p14:creationId xmlns:p14="http://schemas.microsoft.com/office/powerpoint/2010/main" val="5202308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4EFB46A6-B48D-4CB4-AEDF-DFE3EBD8671D}"/>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Play ‘Make it 7’</a:t>
            </a:r>
          </a:p>
        </p:txBody>
      </p:sp>
      <p:pic>
        <p:nvPicPr>
          <p:cNvPr id="3" name="Picture 2" descr="A picture containing background pattern&#10;&#10;Description automatically generated">
            <a:extLst>
              <a:ext uri="{FF2B5EF4-FFF2-40B4-BE49-F238E27FC236}">
                <a16:creationId xmlns:a16="http://schemas.microsoft.com/office/drawing/2014/main" id="{B90954EF-E169-34BE-8847-9E3F6F7C1F4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780376"/>
            <a:ext cx="5471367" cy="2549471"/>
          </a:xfrm>
          <a:prstGeom prst="rect">
            <a:avLst/>
          </a:prstGeom>
          <a:noFill/>
        </p:spPr>
      </p:pic>
      <p:sp>
        <p:nvSpPr>
          <p:cNvPr id="14" name="TextBox 13">
            <a:extLst>
              <a:ext uri="{FF2B5EF4-FFF2-40B4-BE49-F238E27FC236}">
                <a16:creationId xmlns:a16="http://schemas.microsoft.com/office/drawing/2014/main" id="{1593763F-38B5-AE6F-AA1D-702AFA94C6C4}"/>
              </a:ext>
            </a:extLst>
          </p:cNvPr>
          <p:cNvSpPr txBox="1"/>
          <p:nvPr/>
        </p:nvSpPr>
        <p:spPr>
          <a:xfrm>
            <a:off x="7290620" y="1362949"/>
            <a:ext cx="4553291" cy="3785652"/>
          </a:xfrm>
          <a:prstGeom prst="rect">
            <a:avLst/>
          </a:prstGeom>
          <a:noFill/>
        </p:spPr>
        <p:txBody>
          <a:bodyPr wrap="square" rtlCol="0">
            <a:spAutoFit/>
          </a:bodyPr>
          <a:lstStyle/>
          <a:p>
            <a:r>
              <a:rPr lang="en-GB" sz="2400" dirty="0"/>
              <a:t>You will need 10 counters altogether.</a:t>
            </a:r>
          </a:p>
          <a:p>
            <a:endParaRPr lang="en-GB" sz="2400" dirty="0"/>
          </a:p>
          <a:p>
            <a:r>
              <a:rPr lang="en-GB" sz="2400" dirty="0"/>
              <a:t>Grown-ups – Place some counters (up to 5) on one side of the frame.</a:t>
            </a:r>
          </a:p>
          <a:p>
            <a:endParaRPr lang="en-GB" sz="2400" dirty="0"/>
          </a:p>
          <a:p>
            <a:r>
              <a:rPr lang="en-GB" sz="2400" dirty="0"/>
              <a:t>Children – place counters on the other side to make 7.</a:t>
            </a:r>
          </a:p>
          <a:p>
            <a:endParaRPr lang="en-GB" sz="2400" dirty="0">
              <a:latin typeface="Century Gothic" panose="020B0502020202020204" pitchFamily="34" charset="0"/>
            </a:endParaRPr>
          </a:p>
        </p:txBody>
      </p:sp>
      <p:sp>
        <p:nvSpPr>
          <p:cNvPr id="2" name="Oval 1">
            <a:extLst>
              <a:ext uri="{FF2B5EF4-FFF2-40B4-BE49-F238E27FC236}">
                <a16:creationId xmlns:a16="http://schemas.microsoft.com/office/drawing/2014/main" id="{B3AB7FA7-E7BF-4751-FEDA-4447B08BC717}"/>
              </a:ext>
            </a:extLst>
          </p:cNvPr>
          <p:cNvSpPr/>
          <p:nvPr/>
        </p:nvSpPr>
        <p:spPr>
          <a:xfrm>
            <a:off x="1354667" y="1986844"/>
            <a:ext cx="720000" cy="72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Oval 3">
            <a:extLst>
              <a:ext uri="{FF2B5EF4-FFF2-40B4-BE49-F238E27FC236}">
                <a16:creationId xmlns:a16="http://schemas.microsoft.com/office/drawing/2014/main" id="{75945EA2-D598-0760-143F-F0F16D7E9CD5}"/>
              </a:ext>
            </a:extLst>
          </p:cNvPr>
          <p:cNvSpPr/>
          <p:nvPr/>
        </p:nvSpPr>
        <p:spPr>
          <a:xfrm>
            <a:off x="2074667" y="2709000"/>
            <a:ext cx="720000" cy="72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4735B9F5-CB82-2CDD-457A-348431685FB4}"/>
              </a:ext>
            </a:extLst>
          </p:cNvPr>
          <p:cNvSpPr/>
          <p:nvPr/>
        </p:nvSpPr>
        <p:spPr>
          <a:xfrm>
            <a:off x="2827120" y="3429000"/>
            <a:ext cx="720000" cy="720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2258B151-0E1E-11D6-9B12-EC8A4B28537E}"/>
              </a:ext>
            </a:extLst>
          </p:cNvPr>
          <p:cNvSpPr txBox="1"/>
          <p:nvPr/>
        </p:nvSpPr>
        <p:spPr>
          <a:xfrm>
            <a:off x="255891" y="6336377"/>
            <a:ext cx="2000958" cy="369332"/>
          </a:xfrm>
          <a:prstGeom prst="rect">
            <a:avLst/>
          </a:prstGeom>
          <a:noFill/>
        </p:spPr>
        <p:txBody>
          <a:bodyPr wrap="square" rtlCol="0">
            <a:spAutoFit/>
          </a:bodyPr>
          <a:lstStyle/>
          <a:p>
            <a:r>
              <a:rPr lang="en-GB" dirty="0"/>
              <a:t>Week 4</a:t>
            </a:r>
          </a:p>
        </p:txBody>
      </p:sp>
    </p:spTree>
    <p:extLst>
      <p:ext uri="{BB962C8B-B14F-4D97-AF65-F5344CB8AC3E}">
        <p14:creationId xmlns:p14="http://schemas.microsoft.com/office/powerpoint/2010/main" val="42673930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88CD9A2-DE93-DA2F-00D1-1C87A0C17E10}"/>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338667" y="2109775"/>
            <a:ext cx="2358777" cy="4271528"/>
          </a:xfrm>
          <a:prstGeom prst="rect">
            <a:avLst/>
          </a:prstGeom>
        </p:spPr>
      </p:pic>
      <p:sp>
        <p:nvSpPr>
          <p:cNvPr id="4" name="Speech Bubble: Rectangle with Corners Rounded 3">
            <a:extLst>
              <a:ext uri="{FF2B5EF4-FFF2-40B4-BE49-F238E27FC236}">
                <a16:creationId xmlns:a16="http://schemas.microsoft.com/office/drawing/2014/main" id="{51A2FFB5-2AD5-ADCE-CDF2-9A8E452D0C2A}"/>
              </a:ext>
            </a:extLst>
          </p:cNvPr>
          <p:cNvSpPr/>
          <p:nvPr/>
        </p:nvSpPr>
        <p:spPr>
          <a:xfrm>
            <a:off x="2186481" y="1221609"/>
            <a:ext cx="7647903" cy="1471695"/>
          </a:xfrm>
          <a:prstGeom prst="wedgeRoundRectCallout">
            <a:avLst>
              <a:gd name="adj1" fmla="val -60360"/>
              <a:gd name="adj2" fmla="val 50422"/>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Each player needs to have some double-sided</a:t>
            </a:r>
            <a:r>
              <a:rPr kumimoji="0" lang="en-US" sz="2800" b="0" i="0" u="none" strike="noStrike" kern="0" cap="none" spc="0" normalizeH="0" noProof="0" dirty="0">
                <a:ln>
                  <a:noFill/>
                </a:ln>
                <a:solidFill>
                  <a:schemeClr val="accent4">
                    <a:lumMod val="65000"/>
                    <a:lumOff val="35000"/>
                  </a:schemeClr>
                </a:solidFill>
                <a:effectLst/>
                <a:uLnTx/>
                <a:uFillTx/>
                <a:latin typeface="Century Gothic" panose="020B0502020202020204" pitchFamily="34" charset="0"/>
                <a:ea typeface="+mn-ea"/>
                <a:cs typeface="+mn-cs"/>
              </a:rPr>
              <a:t> counters (up to 10 each)</a:t>
            </a:r>
            <a:r>
              <a:rPr lang="en-US" sz="2800" kern="0" dirty="0">
                <a:solidFill>
                  <a:schemeClr val="accent4">
                    <a:lumMod val="65000"/>
                    <a:lumOff val="35000"/>
                  </a:schemeClr>
                </a:solidFill>
                <a:latin typeface="Century Gothic" panose="020B0502020202020204" pitchFamily="34" charset="0"/>
              </a:rPr>
              <a:t>.</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5" name="TextBox 4">
            <a:extLst>
              <a:ext uri="{FF2B5EF4-FFF2-40B4-BE49-F238E27FC236}">
                <a16:creationId xmlns:a16="http://schemas.microsoft.com/office/drawing/2014/main" id="{999C0B37-BCEE-49B3-3626-580E9CC2562B}"/>
              </a:ext>
            </a:extLst>
          </p:cNvPr>
          <p:cNvSpPr txBox="1"/>
          <p:nvPr/>
        </p:nvSpPr>
        <p:spPr>
          <a:xfrm>
            <a:off x="2363719" y="3103336"/>
            <a:ext cx="9133114" cy="523220"/>
          </a:xfrm>
          <a:prstGeom prst="rect">
            <a:avLst/>
          </a:prstGeom>
          <a:noFill/>
        </p:spPr>
        <p:txBody>
          <a:bodyPr wrap="square" rtlCol="0">
            <a:spAutoFit/>
          </a:bodyPr>
          <a:lstStyle/>
          <a:p>
            <a:r>
              <a:rPr lang="en-GB" sz="2800" dirty="0"/>
              <a:t>One player should put some counters down on the table</a:t>
            </a:r>
            <a:r>
              <a:rPr lang="en-GB" dirty="0"/>
              <a:t>.</a:t>
            </a:r>
          </a:p>
        </p:txBody>
      </p:sp>
      <p:sp>
        <p:nvSpPr>
          <p:cNvPr id="6" name="TextBox 5">
            <a:extLst>
              <a:ext uri="{FF2B5EF4-FFF2-40B4-BE49-F238E27FC236}">
                <a16:creationId xmlns:a16="http://schemas.microsoft.com/office/drawing/2014/main" id="{05034A66-A2E3-0FC5-0D48-BCAA4AE92F4B}"/>
              </a:ext>
            </a:extLst>
          </p:cNvPr>
          <p:cNvSpPr txBox="1"/>
          <p:nvPr/>
        </p:nvSpPr>
        <p:spPr>
          <a:xfrm>
            <a:off x="2358777" y="3955607"/>
            <a:ext cx="9535886" cy="1815882"/>
          </a:xfrm>
          <a:prstGeom prst="rect">
            <a:avLst/>
          </a:prstGeom>
          <a:noFill/>
        </p:spPr>
        <p:txBody>
          <a:bodyPr wrap="square" rtlCol="0">
            <a:spAutoFit/>
          </a:bodyPr>
          <a:lstStyle/>
          <a:p>
            <a:r>
              <a:rPr lang="en-GB" sz="2800" dirty="0"/>
              <a:t>The second player needs to make 7 by adding the correct number of counters. Can you do it without counting?</a:t>
            </a:r>
          </a:p>
          <a:p>
            <a:endParaRPr lang="en-GB" sz="2800" dirty="0"/>
          </a:p>
          <a:p>
            <a:r>
              <a:rPr lang="en-GB" sz="2800" dirty="0"/>
              <a:t>Use the stem sentence to say how many more makes 7.</a:t>
            </a:r>
          </a:p>
        </p:txBody>
      </p:sp>
      <p:sp>
        <p:nvSpPr>
          <p:cNvPr id="7" name="Title 2">
            <a:extLst>
              <a:ext uri="{FF2B5EF4-FFF2-40B4-BE49-F238E27FC236}">
                <a16:creationId xmlns:a16="http://schemas.microsoft.com/office/drawing/2014/main" id="{73B048F6-FB28-3678-7617-79BACE113BF2}"/>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Play ‘Make it 7’</a:t>
            </a:r>
          </a:p>
        </p:txBody>
      </p:sp>
      <p:sp>
        <p:nvSpPr>
          <p:cNvPr id="2" name="TextBox 1">
            <a:extLst>
              <a:ext uri="{FF2B5EF4-FFF2-40B4-BE49-F238E27FC236}">
                <a16:creationId xmlns:a16="http://schemas.microsoft.com/office/drawing/2014/main" id="{126CF96B-A1E3-DB86-D9FF-906E3E84577B}"/>
              </a:ext>
            </a:extLst>
          </p:cNvPr>
          <p:cNvSpPr txBox="1"/>
          <p:nvPr/>
        </p:nvSpPr>
        <p:spPr>
          <a:xfrm>
            <a:off x="255891" y="6336377"/>
            <a:ext cx="2000958" cy="369332"/>
          </a:xfrm>
          <a:prstGeom prst="rect">
            <a:avLst/>
          </a:prstGeom>
          <a:noFill/>
        </p:spPr>
        <p:txBody>
          <a:bodyPr wrap="square" rtlCol="0">
            <a:spAutoFit/>
          </a:bodyPr>
          <a:lstStyle/>
          <a:p>
            <a:r>
              <a:rPr lang="en-GB" dirty="0"/>
              <a:t>Week 4</a:t>
            </a:r>
          </a:p>
        </p:txBody>
      </p:sp>
    </p:spTree>
    <p:extLst>
      <p:ext uri="{BB962C8B-B14F-4D97-AF65-F5344CB8AC3E}">
        <p14:creationId xmlns:p14="http://schemas.microsoft.com/office/powerpoint/2010/main" val="336103408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peech Bubble: Rectangle with Corners Rounded 4">
            <a:extLst>
              <a:ext uri="{FF2B5EF4-FFF2-40B4-BE49-F238E27FC236}">
                <a16:creationId xmlns:a16="http://schemas.microsoft.com/office/drawing/2014/main" id="{97D6B6BA-A1E8-459E-A245-E97C3AFBF6E8}"/>
              </a:ext>
            </a:extLst>
          </p:cNvPr>
          <p:cNvSpPr/>
          <p:nvPr/>
        </p:nvSpPr>
        <p:spPr>
          <a:xfrm>
            <a:off x="3529766" y="981196"/>
            <a:ext cx="6068727" cy="1471695"/>
          </a:xfrm>
          <a:prstGeom prst="wedgeRoundRectCallout">
            <a:avLst>
              <a:gd name="adj1" fmla="val 51571"/>
              <a:gd name="adj2" fmla="val 81079"/>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Play a game of ‘Make it into 7’ with a partner!</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6" name="Rectangle 5">
            <a:extLst>
              <a:ext uri="{FF2B5EF4-FFF2-40B4-BE49-F238E27FC236}">
                <a16:creationId xmlns:a16="http://schemas.microsoft.com/office/drawing/2014/main" id="{B9EA982F-3785-4EFB-9E5D-C98D19B9DE0F}"/>
              </a:ext>
            </a:extLst>
          </p:cNvPr>
          <p:cNvSpPr/>
          <p:nvPr/>
        </p:nvSpPr>
        <p:spPr>
          <a:xfrm>
            <a:off x="8909486" y="6508800"/>
            <a:ext cx="3225563" cy="276999"/>
          </a:xfrm>
          <a:prstGeom prst="rect">
            <a:avLst/>
          </a:prstGeom>
        </p:spPr>
        <p:txBody>
          <a:bodyPr wrap="none" lIns="91440" tIns="45720" rIns="91440" bIns="45720" anchor="t">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Calibri" panose="020F0502020204030204" pitchFamily="34" charset="0"/>
                <a:cs typeface="Times New Roman"/>
              </a:rPr>
              <a:t>Mastering Number 2021/22 ncetm.org.uk</a:t>
            </a:r>
            <a:endParaRPr kumimoji="0" lang="en-GB" sz="1200" b="0" i="1" u="none" strike="noStrike" kern="1200" cap="none" spc="0" normalizeH="0" baseline="0" noProof="0" dirty="0">
              <a:ln>
                <a:noFill/>
              </a:ln>
              <a:solidFill>
                <a:srgbClr val="969798"/>
              </a:solidFill>
              <a:effectLst/>
              <a:uLnTx/>
              <a:uFillTx/>
              <a:latin typeface="Century Gothic" panose="020B0502020202020204" pitchFamily="34" charset="0"/>
              <a:ea typeface="+mn-ea"/>
              <a:cs typeface="Times New Roman"/>
            </a:endParaRPr>
          </a:p>
        </p:txBody>
      </p:sp>
      <p:pic>
        <p:nvPicPr>
          <p:cNvPr id="7" name="Picture 6">
            <a:extLst>
              <a:ext uri="{FF2B5EF4-FFF2-40B4-BE49-F238E27FC236}">
                <a16:creationId xmlns:a16="http://schemas.microsoft.com/office/drawing/2014/main" id="{B9005F88-8D4D-8D56-765E-84E5FD1FB936}"/>
              </a:ext>
            </a:extLst>
          </p:cNvPr>
          <p:cNvPicPr>
            <a:picLocks noChangeAspect="1"/>
          </p:cNvPicPr>
          <p:nvPr/>
        </p:nvPicPr>
        <p:blipFill rotWithShape="1">
          <a:blip r:embed="rId3">
            <a:extLst>
              <a:ext uri="{28A0092B-C50C-407E-A947-70E740481C1C}">
                <a14:useLocalDpi xmlns:a14="http://schemas.microsoft.com/office/drawing/2010/main" val="0"/>
              </a:ext>
            </a:extLst>
          </a:blip>
          <a:srcRect l="33943" t="39751" r="57851" b="40311"/>
          <a:stretch/>
        </p:blipFill>
        <p:spPr>
          <a:xfrm>
            <a:off x="9043499" y="1994043"/>
            <a:ext cx="2592279" cy="4514757"/>
          </a:xfrm>
          <a:prstGeom prst="rect">
            <a:avLst/>
          </a:prstGeom>
        </p:spPr>
      </p:pic>
      <p:pic>
        <p:nvPicPr>
          <p:cNvPr id="8" name="Picture 7">
            <a:extLst>
              <a:ext uri="{FF2B5EF4-FFF2-40B4-BE49-F238E27FC236}">
                <a16:creationId xmlns:a16="http://schemas.microsoft.com/office/drawing/2014/main" id="{6B55F214-FE4F-C36C-2114-0ABA18964A17}"/>
              </a:ext>
            </a:extLst>
          </p:cNvPr>
          <p:cNvPicPr>
            <a:picLocks noChangeAspect="1"/>
          </p:cNvPicPr>
          <p:nvPr/>
        </p:nvPicPr>
        <p:blipFill rotWithShape="1">
          <a:blip r:embed="rId3">
            <a:extLst>
              <a:ext uri="{28A0092B-C50C-407E-A947-70E740481C1C}">
                <a14:useLocalDpi xmlns:a14="http://schemas.microsoft.com/office/drawing/2010/main" val="0"/>
              </a:ext>
            </a:extLst>
          </a:blip>
          <a:srcRect l="25137" t="39751" r="66970" b="40311"/>
          <a:stretch/>
        </p:blipFill>
        <p:spPr>
          <a:xfrm>
            <a:off x="793637" y="2212250"/>
            <a:ext cx="2286448" cy="4140547"/>
          </a:xfrm>
          <a:prstGeom prst="rect">
            <a:avLst/>
          </a:prstGeom>
        </p:spPr>
      </p:pic>
      <p:sp>
        <p:nvSpPr>
          <p:cNvPr id="11" name="Oval 10">
            <a:extLst>
              <a:ext uri="{FF2B5EF4-FFF2-40B4-BE49-F238E27FC236}">
                <a16:creationId xmlns:a16="http://schemas.microsoft.com/office/drawing/2014/main" id="{CF91D488-565B-6B6A-4B33-3F741B3E096C}"/>
              </a:ext>
            </a:extLst>
          </p:cNvPr>
          <p:cNvSpPr/>
          <p:nvPr/>
        </p:nvSpPr>
        <p:spPr>
          <a:xfrm rot="5400000">
            <a:off x="7219316"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5BA2F350-0785-9539-AD6A-A7DFEC95972C}"/>
              </a:ext>
            </a:extLst>
          </p:cNvPr>
          <p:cNvSpPr/>
          <p:nvPr/>
        </p:nvSpPr>
        <p:spPr>
          <a:xfrm rot="5400000">
            <a:off x="7836925"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14A95CA5-0A5B-3D5A-86F8-67389996C1C1}"/>
              </a:ext>
            </a:extLst>
          </p:cNvPr>
          <p:cNvSpPr/>
          <p:nvPr/>
        </p:nvSpPr>
        <p:spPr>
          <a:xfrm rot="5400000">
            <a:off x="6392336" y="354706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2D77418-B022-B670-15CB-EAFD4AD1472B}"/>
              </a:ext>
            </a:extLst>
          </p:cNvPr>
          <p:cNvSpPr/>
          <p:nvPr/>
        </p:nvSpPr>
        <p:spPr>
          <a:xfrm rot="5400000">
            <a:off x="5862359" y="4466940"/>
            <a:ext cx="858414" cy="857686"/>
          </a:xfrm>
          <a:prstGeom prst="ellipse">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CB8F8B48-7F39-36D4-CFA6-9997179AC460}"/>
              </a:ext>
            </a:extLst>
          </p:cNvPr>
          <p:cNvSpPr/>
          <p:nvPr/>
        </p:nvSpPr>
        <p:spPr>
          <a:xfrm rot="5400000">
            <a:off x="4785201"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32C46697-F48B-F4EB-2108-AFF3B4C3638D}"/>
              </a:ext>
            </a:extLst>
          </p:cNvPr>
          <p:cNvSpPr/>
          <p:nvPr/>
        </p:nvSpPr>
        <p:spPr>
          <a:xfrm rot="5400000">
            <a:off x="3958221" y="354706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503DC39B-FF56-1E2A-0FA6-29F4916B18F4}"/>
              </a:ext>
            </a:extLst>
          </p:cNvPr>
          <p:cNvSpPr/>
          <p:nvPr/>
        </p:nvSpPr>
        <p:spPr>
          <a:xfrm rot="5400000">
            <a:off x="3428244" y="4466940"/>
            <a:ext cx="858414" cy="857686"/>
          </a:xfrm>
          <a:prstGeom prst="ellipse">
            <a:avLst/>
          </a:prstGeom>
          <a:solidFill>
            <a:srgbClr val="FFC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Speech Bubble: Rectangle with Corners Rounded 17">
            <a:extLst>
              <a:ext uri="{FF2B5EF4-FFF2-40B4-BE49-F238E27FC236}">
                <a16:creationId xmlns:a16="http://schemas.microsoft.com/office/drawing/2014/main" id="{7F2F3BDC-EAE5-408E-5C0D-3164A7D28EFD}"/>
              </a:ext>
            </a:extLst>
          </p:cNvPr>
          <p:cNvSpPr/>
          <p:nvPr/>
        </p:nvSpPr>
        <p:spPr>
          <a:xfrm>
            <a:off x="2239765" y="994902"/>
            <a:ext cx="4240568" cy="1471695"/>
          </a:xfrm>
          <a:prstGeom prst="wedgeRoundRectCallout">
            <a:avLst>
              <a:gd name="adj1" fmla="val -47492"/>
              <a:gd name="adj2" fmla="val 86254"/>
              <a:gd name="adj3" fmla="val 16667"/>
            </a:avLst>
          </a:prstGeom>
          <a:solidFill>
            <a:schemeClr val="accent2"/>
          </a:solidFill>
          <a:ln w="12700" cap="flat" cmpd="sng" algn="ctr">
            <a:solidFill>
              <a:srgbClr val="4472C4">
                <a:shade val="50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rPr>
              <a:t>That’s 4! I think 4 needs… 3 to make 7!</a:t>
            </a:r>
            <a:endParaRPr kumimoji="0" lang="en-GB" sz="2800" b="0" i="0" u="none" strike="noStrike" kern="0" cap="none" spc="0" normalizeH="0" baseline="0" noProof="0" dirty="0">
              <a:ln>
                <a:noFill/>
              </a:ln>
              <a:solidFill>
                <a:schemeClr val="accent4">
                  <a:lumMod val="65000"/>
                  <a:lumOff val="35000"/>
                </a:schemeClr>
              </a:solidFill>
              <a:effectLst/>
              <a:uLnTx/>
              <a:uFillTx/>
              <a:latin typeface="Century Gothic" panose="020B0502020202020204" pitchFamily="34" charset="0"/>
              <a:ea typeface="+mn-ea"/>
              <a:cs typeface="+mn-cs"/>
            </a:endParaRPr>
          </a:p>
        </p:txBody>
      </p:sp>
      <p:sp>
        <p:nvSpPr>
          <p:cNvPr id="19" name="TextBox 18">
            <a:extLst>
              <a:ext uri="{FF2B5EF4-FFF2-40B4-BE49-F238E27FC236}">
                <a16:creationId xmlns:a16="http://schemas.microsoft.com/office/drawing/2014/main" id="{E6E25D9C-E02C-BD1B-0E2C-EF5198424E6A}"/>
              </a:ext>
            </a:extLst>
          </p:cNvPr>
          <p:cNvSpPr txBox="1"/>
          <p:nvPr/>
        </p:nvSpPr>
        <p:spPr>
          <a:xfrm>
            <a:off x="3680460" y="5876804"/>
            <a:ext cx="4831080" cy="408623"/>
          </a:xfrm>
          <a:prstGeom prst="roundRect">
            <a:avLst/>
          </a:prstGeom>
          <a:solidFill>
            <a:schemeClr val="bg1"/>
          </a:solidFill>
          <a:ln w="31750">
            <a:solidFill>
              <a:srgbClr val="347574"/>
            </a:solidFill>
          </a:ln>
          <a:effectLst>
            <a:outerShdw blurRad="50800" dist="38100" dir="2700000" algn="tl" rotWithShape="0">
              <a:prstClr val="black">
                <a:alpha val="40000"/>
              </a:prstClr>
            </a:outerShdw>
          </a:effectLst>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585858"/>
                </a:solidFill>
                <a:effectLst/>
                <a:uLnTx/>
                <a:uFillTx/>
                <a:latin typeface="Century Gothic" panose="020B0502020202020204" pitchFamily="34" charset="0"/>
                <a:ea typeface="+mn-ea"/>
                <a:cs typeface="+mn-cs"/>
              </a:rPr>
              <a:t>_____ needs _____ to make 7.</a:t>
            </a:r>
          </a:p>
        </p:txBody>
      </p:sp>
      <p:sp>
        <p:nvSpPr>
          <p:cNvPr id="2" name="Title 2">
            <a:extLst>
              <a:ext uri="{FF2B5EF4-FFF2-40B4-BE49-F238E27FC236}">
                <a16:creationId xmlns:a16="http://schemas.microsoft.com/office/drawing/2014/main" id="{A67A12B0-1F11-194D-7CA9-32EEBADB2ECC}"/>
              </a:ext>
            </a:extLst>
          </p:cNvPr>
          <p:cNvSpPr txBox="1">
            <a:spLocks/>
          </p:cNvSpPr>
          <p:nvPr/>
        </p:nvSpPr>
        <p:spPr>
          <a:xfrm>
            <a:off x="524033" y="336957"/>
            <a:ext cx="10972800" cy="74955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800" i="0" u="none" strike="noStrike" kern="1200" cap="none" spc="0" normalizeH="0" baseline="0" noProof="0" dirty="0">
                <a:ln>
                  <a:noFill/>
                </a:ln>
                <a:solidFill>
                  <a:srgbClr val="585858"/>
                </a:solidFill>
                <a:effectLst/>
                <a:uLnTx/>
                <a:uFillTx/>
                <a:latin typeface="Century Gothic" panose="020B0502020202020204" pitchFamily="34" charset="0"/>
                <a:ea typeface="+mj-ea"/>
                <a:cs typeface="Arial" panose="020B0604020202020204" pitchFamily="34" charset="0"/>
              </a:rPr>
              <a:t>Play ‘Make it 7’</a:t>
            </a:r>
          </a:p>
        </p:txBody>
      </p:sp>
    </p:spTree>
    <p:extLst>
      <p:ext uri="{BB962C8B-B14F-4D97-AF65-F5344CB8AC3E}">
        <p14:creationId xmlns:p14="http://schemas.microsoft.com/office/powerpoint/2010/main" val="4078893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fade">
                                      <p:cBhvr>
                                        <p:cTn id="33" dur="500"/>
                                        <p:tgtEl>
                                          <p:spTgt spid="1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BB4EF-EAA9-99DE-77AF-520FE66829E6}"/>
              </a:ext>
            </a:extLst>
          </p:cNvPr>
          <p:cNvSpPr>
            <a:spLocks noGrp="1"/>
          </p:cNvSpPr>
          <p:nvPr>
            <p:ph type="title"/>
          </p:nvPr>
        </p:nvSpPr>
        <p:spPr/>
        <p:txBody>
          <a:bodyPr/>
          <a:lstStyle/>
          <a:p>
            <a:r>
              <a:rPr lang="en-GB" dirty="0"/>
              <a:t>Subitising – 6 or 7</a:t>
            </a:r>
          </a:p>
        </p:txBody>
      </p:sp>
      <p:sp>
        <p:nvSpPr>
          <p:cNvPr id="3" name="Content Placeholder 2">
            <a:extLst>
              <a:ext uri="{FF2B5EF4-FFF2-40B4-BE49-F238E27FC236}">
                <a16:creationId xmlns:a16="http://schemas.microsoft.com/office/drawing/2014/main" id="{52526E5F-F3F7-4560-BC7C-AE22EE955D46}"/>
              </a:ext>
            </a:extLst>
          </p:cNvPr>
          <p:cNvSpPr>
            <a:spLocks noGrp="1"/>
          </p:cNvSpPr>
          <p:nvPr>
            <p:ph idx="1"/>
          </p:nvPr>
        </p:nvSpPr>
        <p:spPr>
          <a:xfrm>
            <a:off x="609600" y="1556792"/>
            <a:ext cx="10972800" cy="1097508"/>
          </a:xfrm>
        </p:spPr>
        <p:txBody>
          <a:bodyPr/>
          <a:lstStyle/>
          <a:p>
            <a:r>
              <a:rPr lang="en-GB" dirty="0"/>
              <a:t>By the end of the five weeks, your children might well be able to subitise patterns with counters and say whether there are 6 or 7.</a:t>
            </a:r>
          </a:p>
        </p:txBody>
      </p:sp>
      <p:sp>
        <p:nvSpPr>
          <p:cNvPr id="4" name="AutoShape 10">
            <a:extLst>
              <a:ext uri="{FF2B5EF4-FFF2-40B4-BE49-F238E27FC236}">
                <a16:creationId xmlns:a16="http://schemas.microsoft.com/office/drawing/2014/main" id="{8A12731B-AA44-6869-71F2-DC4C805A04CA}"/>
              </a:ext>
            </a:extLst>
          </p:cNvPr>
          <p:cNvSpPr>
            <a:spLocks noChangeArrowheads="1"/>
          </p:cNvSpPr>
          <p:nvPr/>
        </p:nvSpPr>
        <p:spPr bwMode="auto">
          <a:xfrm>
            <a:off x="1910486"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Oval 4">
            <a:extLst>
              <a:ext uri="{FF2B5EF4-FFF2-40B4-BE49-F238E27FC236}">
                <a16:creationId xmlns:a16="http://schemas.microsoft.com/office/drawing/2014/main" id="{84C04969-514E-9F09-5E10-6FB4C204D386}"/>
              </a:ext>
            </a:extLst>
          </p:cNvPr>
          <p:cNvSpPr/>
          <p:nvPr/>
        </p:nvSpPr>
        <p:spPr>
          <a:xfrm>
            <a:off x="2628570"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 name="Oval 5">
            <a:extLst>
              <a:ext uri="{FF2B5EF4-FFF2-40B4-BE49-F238E27FC236}">
                <a16:creationId xmlns:a16="http://schemas.microsoft.com/office/drawing/2014/main" id="{21550B69-C716-1B0F-08BC-4D58ECF3C643}"/>
              </a:ext>
            </a:extLst>
          </p:cNvPr>
          <p:cNvSpPr/>
          <p:nvPr/>
        </p:nvSpPr>
        <p:spPr>
          <a:xfrm>
            <a:off x="2309109"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 name="Oval 6">
            <a:extLst>
              <a:ext uri="{FF2B5EF4-FFF2-40B4-BE49-F238E27FC236}">
                <a16:creationId xmlns:a16="http://schemas.microsoft.com/office/drawing/2014/main" id="{FA51800C-BB5F-C619-7E4B-E929E14ECD53}"/>
              </a:ext>
            </a:extLst>
          </p:cNvPr>
          <p:cNvSpPr/>
          <p:nvPr/>
        </p:nvSpPr>
        <p:spPr>
          <a:xfrm>
            <a:off x="2016891"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 name="Oval 7">
            <a:extLst>
              <a:ext uri="{FF2B5EF4-FFF2-40B4-BE49-F238E27FC236}">
                <a16:creationId xmlns:a16="http://schemas.microsoft.com/office/drawing/2014/main" id="{36873036-1FA4-2BC7-EAD1-620F97230CCD}"/>
              </a:ext>
            </a:extLst>
          </p:cNvPr>
          <p:cNvSpPr/>
          <p:nvPr/>
        </p:nvSpPr>
        <p:spPr>
          <a:xfrm>
            <a:off x="2628570"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 name="Oval 8">
            <a:extLst>
              <a:ext uri="{FF2B5EF4-FFF2-40B4-BE49-F238E27FC236}">
                <a16:creationId xmlns:a16="http://schemas.microsoft.com/office/drawing/2014/main" id="{2DF1DB98-EAB1-7B80-C942-20FB94BAC605}"/>
              </a:ext>
            </a:extLst>
          </p:cNvPr>
          <p:cNvSpPr/>
          <p:nvPr/>
        </p:nvSpPr>
        <p:spPr>
          <a:xfrm>
            <a:off x="2015959"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 name="AutoShape 10">
            <a:extLst>
              <a:ext uri="{FF2B5EF4-FFF2-40B4-BE49-F238E27FC236}">
                <a16:creationId xmlns:a16="http://schemas.microsoft.com/office/drawing/2014/main" id="{061A3AFB-FE45-6C61-2C1F-FD3F238D4E9A}"/>
              </a:ext>
            </a:extLst>
          </p:cNvPr>
          <p:cNvSpPr>
            <a:spLocks noChangeArrowheads="1"/>
          </p:cNvSpPr>
          <p:nvPr/>
        </p:nvSpPr>
        <p:spPr bwMode="auto">
          <a:xfrm>
            <a:off x="3006698"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75EDE6CA-B49D-7D63-8D07-5FEFC62D3775}"/>
              </a:ext>
            </a:extLst>
          </p:cNvPr>
          <p:cNvSpPr/>
          <p:nvPr/>
        </p:nvSpPr>
        <p:spPr>
          <a:xfrm>
            <a:off x="3724783"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FA8CD841-E958-8BA8-0F64-A761428F2494}"/>
              </a:ext>
            </a:extLst>
          </p:cNvPr>
          <p:cNvSpPr/>
          <p:nvPr/>
        </p:nvSpPr>
        <p:spPr>
          <a:xfrm>
            <a:off x="3405321"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9AF9851C-5948-60F2-C887-FE20E685F2F2}"/>
              </a:ext>
            </a:extLst>
          </p:cNvPr>
          <p:cNvSpPr/>
          <p:nvPr/>
        </p:nvSpPr>
        <p:spPr>
          <a:xfrm>
            <a:off x="3113103"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73587642-59B0-802C-E631-05CC483FB541}"/>
              </a:ext>
            </a:extLst>
          </p:cNvPr>
          <p:cNvSpPr/>
          <p:nvPr/>
        </p:nvSpPr>
        <p:spPr>
          <a:xfrm>
            <a:off x="3724783"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5" name="Oval 14">
            <a:extLst>
              <a:ext uri="{FF2B5EF4-FFF2-40B4-BE49-F238E27FC236}">
                <a16:creationId xmlns:a16="http://schemas.microsoft.com/office/drawing/2014/main" id="{5CF2084C-1DD7-DED3-5FC4-9749512CB120}"/>
              </a:ext>
            </a:extLst>
          </p:cNvPr>
          <p:cNvSpPr/>
          <p:nvPr/>
        </p:nvSpPr>
        <p:spPr>
          <a:xfrm>
            <a:off x="3112171"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6" name="Oval 15">
            <a:extLst>
              <a:ext uri="{FF2B5EF4-FFF2-40B4-BE49-F238E27FC236}">
                <a16:creationId xmlns:a16="http://schemas.microsoft.com/office/drawing/2014/main" id="{1F11AD91-04C3-0C61-5A36-60D4B78265EF}"/>
              </a:ext>
            </a:extLst>
          </p:cNvPr>
          <p:cNvSpPr/>
          <p:nvPr/>
        </p:nvSpPr>
        <p:spPr>
          <a:xfrm>
            <a:off x="3724782" y="2888726"/>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83552E4D-1D43-706F-79A2-E82BF620F911}"/>
              </a:ext>
            </a:extLst>
          </p:cNvPr>
          <p:cNvSpPr/>
          <p:nvPr/>
        </p:nvSpPr>
        <p:spPr>
          <a:xfrm>
            <a:off x="2015959" y="289791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Oval 17">
            <a:extLst>
              <a:ext uri="{FF2B5EF4-FFF2-40B4-BE49-F238E27FC236}">
                <a16:creationId xmlns:a16="http://schemas.microsoft.com/office/drawing/2014/main" id="{C0EB6376-3AE9-D2B4-39C5-E63ECF5E960E}"/>
              </a:ext>
            </a:extLst>
          </p:cNvPr>
          <p:cNvSpPr/>
          <p:nvPr/>
        </p:nvSpPr>
        <p:spPr>
          <a:xfrm>
            <a:off x="2021186" y="347932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Oval 18">
            <a:extLst>
              <a:ext uri="{FF2B5EF4-FFF2-40B4-BE49-F238E27FC236}">
                <a16:creationId xmlns:a16="http://schemas.microsoft.com/office/drawing/2014/main" id="{89D773F1-2715-B5E2-3D23-9BD11BD1830A}"/>
              </a:ext>
            </a:extLst>
          </p:cNvPr>
          <p:cNvSpPr/>
          <p:nvPr/>
        </p:nvSpPr>
        <p:spPr>
          <a:xfrm>
            <a:off x="2628570" y="347932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Oval 19">
            <a:extLst>
              <a:ext uri="{FF2B5EF4-FFF2-40B4-BE49-F238E27FC236}">
                <a16:creationId xmlns:a16="http://schemas.microsoft.com/office/drawing/2014/main" id="{826F853E-0513-3B88-B82A-38F177B22CB0}"/>
              </a:ext>
            </a:extLst>
          </p:cNvPr>
          <p:cNvSpPr/>
          <p:nvPr/>
        </p:nvSpPr>
        <p:spPr>
          <a:xfrm>
            <a:off x="2626706" y="28940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1" name="Oval 20">
            <a:extLst>
              <a:ext uri="{FF2B5EF4-FFF2-40B4-BE49-F238E27FC236}">
                <a16:creationId xmlns:a16="http://schemas.microsoft.com/office/drawing/2014/main" id="{223839FF-E6EF-163D-CB65-1124DC2634CF}"/>
              </a:ext>
            </a:extLst>
          </p:cNvPr>
          <p:cNvSpPr/>
          <p:nvPr/>
        </p:nvSpPr>
        <p:spPr>
          <a:xfrm>
            <a:off x="3113687"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2" name="Oval 21">
            <a:extLst>
              <a:ext uri="{FF2B5EF4-FFF2-40B4-BE49-F238E27FC236}">
                <a16:creationId xmlns:a16="http://schemas.microsoft.com/office/drawing/2014/main" id="{F3EF8447-8293-82F8-C002-DA9CF6C43365}"/>
              </a:ext>
            </a:extLst>
          </p:cNvPr>
          <p:cNvSpPr/>
          <p:nvPr/>
        </p:nvSpPr>
        <p:spPr>
          <a:xfrm>
            <a:off x="3113687" y="34846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3D28DB5B-0EDA-88A5-B0F1-AEB0056A89AE}"/>
              </a:ext>
            </a:extLst>
          </p:cNvPr>
          <p:cNvSpPr/>
          <p:nvPr/>
        </p:nvSpPr>
        <p:spPr>
          <a:xfrm>
            <a:off x="3113687" y="3480188"/>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Oval 23">
            <a:extLst>
              <a:ext uri="{FF2B5EF4-FFF2-40B4-BE49-F238E27FC236}">
                <a16:creationId xmlns:a16="http://schemas.microsoft.com/office/drawing/2014/main" id="{39D615A9-8AF9-E13A-341E-7CEFC73D9E53}"/>
              </a:ext>
            </a:extLst>
          </p:cNvPr>
          <p:cNvSpPr/>
          <p:nvPr/>
        </p:nvSpPr>
        <p:spPr>
          <a:xfrm>
            <a:off x="3111823" y="28940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AutoShape 10">
            <a:extLst>
              <a:ext uri="{FF2B5EF4-FFF2-40B4-BE49-F238E27FC236}">
                <a16:creationId xmlns:a16="http://schemas.microsoft.com/office/drawing/2014/main" id="{5F62B531-3B71-4D5A-24F2-34466BFB639D}"/>
              </a:ext>
            </a:extLst>
          </p:cNvPr>
          <p:cNvSpPr>
            <a:spLocks noChangeArrowheads="1"/>
          </p:cNvSpPr>
          <p:nvPr/>
        </p:nvSpPr>
        <p:spPr bwMode="auto">
          <a:xfrm>
            <a:off x="1910486"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A83A8263-1F59-7565-60EA-94D4DF9EC06B}"/>
              </a:ext>
            </a:extLst>
          </p:cNvPr>
          <p:cNvSpPr/>
          <p:nvPr/>
        </p:nvSpPr>
        <p:spPr>
          <a:xfrm>
            <a:off x="2628570"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7" name="Oval 26">
            <a:extLst>
              <a:ext uri="{FF2B5EF4-FFF2-40B4-BE49-F238E27FC236}">
                <a16:creationId xmlns:a16="http://schemas.microsoft.com/office/drawing/2014/main" id="{3250B5AC-912F-67BC-34B9-4B54206A863C}"/>
              </a:ext>
            </a:extLst>
          </p:cNvPr>
          <p:cNvSpPr/>
          <p:nvPr/>
        </p:nvSpPr>
        <p:spPr>
          <a:xfrm>
            <a:off x="2309109"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8" name="Oval 27">
            <a:extLst>
              <a:ext uri="{FF2B5EF4-FFF2-40B4-BE49-F238E27FC236}">
                <a16:creationId xmlns:a16="http://schemas.microsoft.com/office/drawing/2014/main" id="{17416A9F-2969-0E89-C254-65D9D0624F7A}"/>
              </a:ext>
            </a:extLst>
          </p:cNvPr>
          <p:cNvSpPr/>
          <p:nvPr/>
        </p:nvSpPr>
        <p:spPr>
          <a:xfrm>
            <a:off x="2016891"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D5A02E6C-2172-120D-28DA-7F83B956C2DF}"/>
              </a:ext>
            </a:extLst>
          </p:cNvPr>
          <p:cNvSpPr/>
          <p:nvPr/>
        </p:nvSpPr>
        <p:spPr>
          <a:xfrm>
            <a:off x="2628570"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0" name="Oval 29">
            <a:extLst>
              <a:ext uri="{FF2B5EF4-FFF2-40B4-BE49-F238E27FC236}">
                <a16:creationId xmlns:a16="http://schemas.microsoft.com/office/drawing/2014/main" id="{41532AF1-96BC-2F20-ABAC-581CF6994858}"/>
              </a:ext>
            </a:extLst>
          </p:cNvPr>
          <p:cNvSpPr/>
          <p:nvPr/>
        </p:nvSpPr>
        <p:spPr>
          <a:xfrm>
            <a:off x="2015959"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1" name="AutoShape 10">
            <a:extLst>
              <a:ext uri="{FF2B5EF4-FFF2-40B4-BE49-F238E27FC236}">
                <a16:creationId xmlns:a16="http://schemas.microsoft.com/office/drawing/2014/main" id="{5A4B8298-BA8A-C893-C34F-75C983F7F240}"/>
              </a:ext>
            </a:extLst>
          </p:cNvPr>
          <p:cNvSpPr>
            <a:spLocks noChangeArrowheads="1"/>
          </p:cNvSpPr>
          <p:nvPr/>
        </p:nvSpPr>
        <p:spPr bwMode="auto">
          <a:xfrm>
            <a:off x="3006698"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Oval 31">
            <a:extLst>
              <a:ext uri="{FF2B5EF4-FFF2-40B4-BE49-F238E27FC236}">
                <a16:creationId xmlns:a16="http://schemas.microsoft.com/office/drawing/2014/main" id="{3A5BA6DB-081C-543B-E7BA-E5A3D19B2F65}"/>
              </a:ext>
            </a:extLst>
          </p:cNvPr>
          <p:cNvSpPr/>
          <p:nvPr/>
        </p:nvSpPr>
        <p:spPr>
          <a:xfrm>
            <a:off x="3724783"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3" name="Oval 32">
            <a:extLst>
              <a:ext uri="{FF2B5EF4-FFF2-40B4-BE49-F238E27FC236}">
                <a16:creationId xmlns:a16="http://schemas.microsoft.com/office/drawing/2014/main" id="{83CAE9DC-962A-2BFD-FD72-CD0A244B2D6B}"/>
              </a:ext>
            </a:extLst>
          </p:cNvPr>
          <p:cNvSpPr/>
          <p:nvPr/>
        </p:nvSpPr>
        <p:spPr>
          <a:xfrm>
            <a:off x="3405321"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4" name="Oval 33">
            <a:extLst>
              <a:ext uri="{FF2B5EF4-FFF2-40B4-BE49-F238E27FC236}">
                <a16:creationId xmlns:a16="http://schemas.microsoft.com/office/drawing/2014/main" id="{B51CF4CC-0F02-D8EA-F2D5-5B17D8AD14C0}"/>
              </a:ext>
            </a:extLst>
          </p:cNvPr>
          <p:cNvSpPr/>
          <p:nvPr/>
        </p:nvSpPr>
        <p:spPr>
          <a:xfrm>
            <a:off x="3113103"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5" name="Oval 34">
            <a:extLst>
              <a:ext uri="{FF2B5EF4-FFF2-40B4-BE49-F238E27FC236}">
                <a16:creationId xmlns:a16="http://schemas.microsoft.com/office/drawing/2014/main" id="{3F8F26A6-2513-B447-3C86-B80223847046}"/>
              </a:ext>
            </a:extLst>
          </p:cNvPr>
          <p:cNvSpPr/>
          <p:nvPr/>
        </p:nvSpPr>
        <p:spPr>
          <a:xfrm>
            <a:off x="3724783"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6" name="Oval 35">
            <a:extLst>
              <a:ext uri="{FF2B5EF4-FFF2-40B4-BE49-F238E27FC236}">
                <a16:creationId xmlns:a16="http://schemas.microsoft.com/office/drawing/2014/main" id="{2C71D2B1-50DD-3DB7-6B95-5BE33716F1E6}"/>
              </a:ext>
            </a:extLst>
          </p:cNvPr>
          <p:cNvSpPr/>
          <p:nvPr/>
        </p:nvSpPr>
        <p:spPr>
          <a:xfrm>
            <a:off x="3112171"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37" name="Oval 36">
            <a:extLst>
              <a:ext uri="{FF2B5EF4-FFF2-40B4-BE49-F238E27FC236}">
                <a16:creationId xmlns:a16="http://schemas.microsoft.com/office/drawing/2014/main" id="{BFB36328-591A-29A5-EC4A-647704562B1B}"/>
              </a:ext>
            </a:extLst>
          </p:cNvPr>
          <p:cNvSpPr/>
          <p:nvPr/>
        </p:nvSpPr>
        <p:spPr>
          <a:xfrm>
            <a:off x="2015959" y="4236477"/>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8" name="Oval 37">
            <a:extLst>
              <a:ext uri="{FF2B5EF4-FFF2-40B4-BE49-F238E27FC236}">
                <a16:creationId xmlns:a16="http://schemas.microsoft.com/office/drawing/2014/main" id="{51523D98-FD45-F359-8DBE-7F5B6361BA2F}"/>
              </a:ext>
            </a:extLst>
          </p:cNvPr>
          <p:cNvSpPr/>
          <p:nvPr/>
        </p:nvSpPr>
        <p:spPr>
          <a:xfrm>
            <a:off x="2021186" y="4817882"/>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Oval 38">
            <a:extLst>
              <a:ext uri="{FF2B5EF4-FFF2-40B4-BE49-F238E27FC236}">
                <a16:creationId xmlns:a16="http://schemas.microsoft.com/office/drawing/2014/main" id="{6C17F770-4121-2FCC-D008-68A3B154CDEF}"/>
              </a:ext>
            </a:extLst>
          </p:cNvPr>
          <p:cNvSpPr/>
          <p:nvPr/>
        </p:nvSpPr>
        <p:spPr>
          <a:xfrm>
            <a:off x="2628570" y="48178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0" name="Oval 39">
            <a:extLst>
              <a:ext uri="{FF2B5EF4-FFF2-40B4-BE49-F238E27FC236}">
                <a16:creationId xmlns:a16="http://schemas.microsoft.com/office/drawing/2014/main" id="{84B6B1EF-B6FE-9940-4424-DE893551CB0B}"/>
              </a:ext>
            </a:extLst>
          </p:cNvPr>
          <p:cNvSpPr/>
          <p:nvPr/>
        </p:nvSpPr>
        <p:spPr>
          <a:xfrm>
            <a:off x="2626706" y="423264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Oval 40">
            <a:extLst>
              <a:ext uri="{FF2B5EF4-FFF2-40B4-BE49-F238E27FC236}">
                <a16:creationId xmlns:a16="http://schemas.microsoft.com/office/drawing/2014/main" id="{846D1BAB-7F0F-5277-9ECB-52E9FC9DFD88}"/>
              </a:ext>
            </a:extLst>
          </p:cNvPr>
          <p:cNvSpPr/>
          <p:nvPr/>
        </p:nvSpPr>
        <p:spPr>
          <a:xfrm>
            <a:off x="3113687"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2" name="Oval 41">
            <a:extLst>
              <a:ext uri="{FF2B5EF4-FFF2-40B4-BE49-F238E27FC236}">
                <a16:creationId xmlns:a16="http://schemas.microsoft.com/office/drawing/2014/main" id="{DCDE0A3E-AC5F-1697-C009-B1A8C26CF102}"/>
              </a:ext>
            </a:extLst>
          </p:cNvPr>
          <p:cNvSpPr/>
          <p:nvPr/>
        </p:nvSpPr>
        <p:spPr>
          <a:xfrm>
            <a:off x="3113687" y="48232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4" name="Oval 43">
            <a:extLst>
              <a:ext uri="{FF2B5EF4-FFF2-40B4-BE49-F238E27FC236}">
                <a16:creationId xmlns:a16="http://schemas.microsoft.com/office/drawing/2014/main" id="{47D758A5-92AA-5CD0-66CC-BF66673A8407}"/>
              </a:ext>
            </a:extLst>
          </p:cNvPr>
          <p:cNvSpPr/>
          <p:nvPr/>
        </p:nvSpPr>
        <p:spPr>
          <a:xfrm>
            <a:off x="2282684" y="452994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5" name="AutoShape 10">
            <a:extLst>
              <a:ext uri="{FF2B5EF4-FFF2-40B4-BE49-F238E27FC236}">
                <a16:creationId xmlns:a16="http://schemas.microsoft.com/office/drawing/2014/main" id="{EC0B917D-9A38-0C6C-E22B-540ED1864EAD}"/>
              </a:ext>
            </a:extLst>
          </p:cNvPr>
          <p:cNvSpPr>
            <a:spLocks noChangeArrowheads="1"/>
          </p:cNvSpPr>
          <p:nvPr/>
        </p:nvSpPr>
        <p:spPr bwMode="auto">
          <a:xfrm>
            <a:off x="4589129"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6" name="Oval 45">
            <a:extLst>
              <a:ext uri="{FF2B5EF4-FFF2-40B4-BE49-F238E27FC236}">
                <a16:creationId xmlns:a16="http://schemas.microsoft.com/office/drawing/2014/main" id="{B5CEF36E-C1FF-16FC-1BDC-C37CB5BD9F38}"/>
              </a:ext>
            </a:extLst>
          </p:cNvPr>
          <p:cNvSpPr/>
          <p:nvPr/>
        </p:nvSpPr>
        <p:spPr>
          <a:xfrm>
            <a:off x="5307213"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7" name="Oval 46">
            <a:extLst>
              <a:ext uri="{FF2B5EF4-FFF2-40B4-BE49-F238E27FC236}">
                <a16:creationId xmlns:a16="http://schemas.microsoft.com/office/drawing/2014/main" id="{6969347E-9D6E-39DD-5276-38799FE31148}"/>
              </a:ext>
            </a:extLst>
          </p:cNvPr>
          <p:cNvSpPr/>
          <p:nvPr/>
        </p:nvSpPr>
        <p:spPr>
          <a:xfrm>
            <a:off x="4987752"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8" name="Oval 47">
            <a:extLst>
              <a:ext uri="{FF2B5EF4-FFF2-40B4-BE49-F238E27FC236}">
                <a16:creationId xmlns:a16="http://schemas.microsoft.com/office/drawing/2014/main" id="{50DAFE5D-9D7F-1531-1BDC-1E64D502FDAF}"/>
              </a:ext>
            </a:extLst>
          </p:cNvPr>
          <p:cNvSpPr/>
          <p:nvPr/>
        </p:nvSpPr>
        <p:spPr>
          <a:xfrm>
            <a:off x="4695534"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49" name="Oval 48">
            <a:extLst>
              <a:ext uri="{FF2B5EF4-FFF2-40B4-BE49-F238E27FC236}">
                <a16:creationId xmlns:a16="http://schemas.microsoft.com/office/drawing/2014/main" id="{51A13EC2-A3AE-C7BA-6DD2-5BEA6A540918}"/>
              </a:ext>
            </a:extLst>
          </p:cNvPr>
          <p:cNvSpPr/>
          <p:nvPr/>
        </p:nvSpPr>
        <p:spPr>
          <a:xfrm>
            <a:off x="5307213"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0" name="Oval 49">
            <a:extLst>
              <a:ext uri="{FF2B5EF4-FFF2-40B4-BE49-F238E27FC236}">
                <a16:creationId xmlns:a16="http://schemas.microsoft.com/office/drawing/2014/main" id="{D98EE131-19EB-B62A-6054-13B8BDF5674D}"/>
              </a:ext>
            </a:extLst>
          </p:cNvPr>
          <p:cNvSpPr/>
          <p:nvPr/>
        </p:nvSpPr>
        <p:spPr>
          <a:xfrm>
            <a:off x="4694602"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1" name="AutoShape 10">
            <a:extLst>
              <a:ext uri="{FF2B5EF4-FFF2-40B4-BE49-F238E27FC236}">
                <a16:creationId xmlns:a16="http://schemas.microsoft.com/office/drawing/2014/main" id="{71DDFD18-2D73-C08F-5345-A97DFD6029D5}"/>
              </a:ext>
            </a:extLst>
          </p:cNvPr>
          <p:cNvSpPr>
            <a:spLocks noChangeArrowheads="1"/>
          </p:cNvSpPr>
          <p:nvPr/>
        </p:nvSpPr>
        <p:spPr bwMode="auto">
          <a:xfrm>
            <a:off x="5685341" y="2798315"/>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2" name="Oval 51">
            <a:extLst>
              <a:ext uri="{FF2B5EF4-FFF2-40B4-BE49-F238E27FC236}">
                <a16:creationId xmlns:a16="http://schemas.microsoft.com/office/drawing/2014/main" id="{D7B19B30-6E52-00E1-53FD-FEB62CFC3159}"/>
              </a:ext>
            </a:extLst>
          </p:cNvPr>
          <p:cNvSpPr/>
          <p:nvPr/>
        </p:nvSpPr>
        <p:spPr>
          <a:xfrm>
            <a:off x="6403426" y="288872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3" name="Oval 52">
            <a:extLst>
              <a:ext uri="{FF2B5EF4-FFF2-40B4-BE49-F238E27FC236}">
                <a16:creationId xmlns:a16="http://schemas.microsoft.com/office/drawing/2014/main" id="{6A86668F-448F-5F77-40A7-1F8F4F44C940}"/>
              </a:ext>
            </a:extLst>
          </p:cNvPr>
          <p:cNvSpPr/>
          <p:nvPr/>
        </p:nvSpPr>
        <p:spPr>
          <a:xfrm>
            <a:off x="6083964" y="3174129"/>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4" name="Oval 53">
            <a:extLst>
              <a:ext uri="{FF2B5EF4-FFF2-40B4-BE49-F238E27FC236}">
                <a16:creationId xmlns:a16="http://schemas.microsoft.com/office/drawing/2014/main" id="{6A66853C-3222-D86F-DB3C-51CD413A443B}"/>
              </a:ext>
            </a:extLst>
          </p:cNvPr>
          <p:cNvSpPr/>
          <p:nvPr/>
        </p:nvSpPr>
        <p:spPr>
          <a:xfrm>
            <a:off x="5791746"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5" name="Oval 54">
            <a:extLst>
              <a:ext uri="{FF2B5EF4-FFF2-40B4-BE49-F238E27FC236}">
                <a16:creationId xmlns:a16="http://schemas.microsoft.com/office/drawing/2014/main" id="{0B49CC50-63FF-CF46-538B-29E5A86123D8}"/>
              </a:ext>
            </a:extLst>
          </p:cNvPr>
          <p:cNvSpPr/>
          <p:nvPr/>
        </p:nvSpPr>
        <p:spPr>
          <a:xfrm>
            <a:off x="6403426"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6" name="Oval 55">
            <a:extLst>
              <a:ext uri="{FF2B5EF4-FFF2-40B4-BE49-F238E27FC236}">
                <a16:creationId xmlns:a16="http://schemas.microsoft.com/office/drawing/2014/main" id="{A1A40496-AFA2-B5F2-DCDF-0B82BA3D2870}"/>
              </a:ext>
            </a:extLst>
          </p:cNvPr>
          <p:cNvSpPr/>
          <p:nvPr/>
        </p:nvSpPr>
        <p:spPr>
          <a:xfrm>
            <a:off x="5790814" y="347932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58" name="Oval 57">
            <a:extLst>
              <a:ext uri="{FF2B5EF4-FFF2-40B4-BE49-F238E27FC236}">
                <a16:creationId xmlns:a16="http://schemas.microsoft.com/office/drawing/2014/main" id="{B34487C4-3C02-1900-9965-695B1D5B2FE7}"/>
              </a:ext>
            </a:extLst>
          </p:cNvPr>
          <p:cNvSpPr/>
          <p:nvPr/>
        </p:nvSpPr>
        <p:spPr>
          <a:xfrm>
            <a:off x="4694602" y="289791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9" name="Oval 58">
            <a:extLst>
              <a:ext uri="{FF2B5EF4-FFF2-40B4-BE49-F238E27FC236}">
                <a16:creationId xmlns:a16="http://schemas.microsoft.com/office/drawing/2014/main" id="{6A020160-27E3-1223-2A2E-00A7A622B3A5}"/>
              </a:ext>
            </a:extLst>
          </p:cNvPr>
          <p:cNvSpPr/>
          <p:nvPr/>
        </p:nvSpPr>
        <p:spPr>
          <a:xfrm>
            <a:off x="4699829" y="347932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0" name="Oval 59">
            <a:extLst>
              <a:ext uri="{FF2B5EF4-FFF2-40B4-BE49-F238E27FC236}">
                <a16:creationId xmlns:a16="http://schemas.microsoft.com/office/drawing/2014/main" id="{B02298CA-15AB-6C19-A4B5-DED56BA98F98}"/>
              </a:ext>
            </a:extLst>
          </p:cNvPr>
          <p:cNvSpPr/>
          <p:nvPr/>
        </p:nvSpPr>
        <p:spPr>
          <a:xfrm>
            <a:off x="5307213" y="347932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1" name="Oval 60">
            <a:extLst>
              <a:ext uri="{FF2B5EF4-FFF2-40B4-BE49-F238E27FC236}">
                <a16:creationId xmlns:a16="http://schemas.microsoft.com/office/drawing/2014/main" id="{EB506988-E87B-9E55-047D-8B47E9325F1F}"/>
              </a:ext>
            </a:extLst>
          </p:cNvPr>
          <p:cNvSpPr/>
          <p:nvPr/>
        </p:nvSpPr>
        <p:spPr>
          <a:xfrm>
            <a:off x="5305349" y="28940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2" name="Oval 61">
            <a:extLst>
              <a:ext uri="{FF2B5EF4-FFF2-40B4-BE49-F238E27FC236}">
                <a16:creationId xmlns:a16="http://schemas.microsoft.com/office/drawing/2014/main" id="{1B1F56F3-0076-A9E6-C8B0-BD61BF726235}"/>
              </a:ext>
            </a:extLst>
          </p:cNvPr>
          <p:cNvSpPr/>
          <p:nvPr/>
        </p:nvSpPr>
        <p:spPr>
          <a:xfrm>
            <a:off x="5792330" y="28940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3" name="Oval 62">
            <a:extLst>
              <a:ext uri="{FF2B5EF4-FFF2-40B4-BE49-F238E27FC236}">
                <a16:creationId xmlns:a16="http://schemas.microsoft.com/office/drawing/2014/main" id="{5004D971-75F7-2C39-3577-FED5256E1BDE}"/>
              </a:ext>
            </a:extLst>
          </p:cNvPr>
          <p:cNvSpPr/>
          <p:nvPr/>
        </p:nvSpPr>
        <p:spPr>
          <a:xfrm>
            <a:off x="5792330" y="34846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4" name="Oval 63">
            <a:extLst>
              <a:ext uri="{FF2B5EF4-FFF2-40B4-BE49-F238E27FC236}">
                <a16:creationId xmlns:a16="http://schemas.microsoft.com/office/drawing/2014/main" id="{8446972F-C1B7-BE58-C429-67360EC2D61D}"/>
              </a:ext>
            </a:extLst>
          </p:cNvPr>
          <p:cNvSpPr/>
          <p:nvPr/>
        </p:nvSpPr>
        <p:spPr>
          <a:xfrm>
            <a:off x="5792330" y="3480188"/>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5" name="Oval 64">
            <a:extLst>
              <a:ext uri="{FF2B5EF4-FFF2-40B4-BE49-F238E27FC236}">
                <a16:creationId xmlns:a16="http://schemas.microsoft.com/office/drawing/2014/main" id="{CF2428A3-212C-0F52-C4EA-183B556598EB}"/>
              </a:ext>
            </a:extLst>
          </p:cNvPr>
          <p:cNvSpPr/>
          <p:nvPr/>
        </p:nvSpPr>
        <p:spPr>
          <a:xfrm>
            <a:off x="5790466" y="2894083"/>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6" name="AutoShape 10">
            <a:extLst>
              <a:ext uri="{FF2B5EF4-FFF2-40B4-BE49-F238E27FC236}">
                <a16:creationId xmlns:a16="http://schemas.microsoft.com/office/drawing/2014/main" id="{F40CC06A-6892-7102-AEE0-B7C0F58CD31C}"/>
              </a:ext>
            </a:extLst>
          </p:cNvPr>
          <p:cNvSpPr>
            <a:spLocks noChangeArrowheads="1"/>
          </p:cNvSpPr>
          <p:nvPr/>
        </p:nvSpPr>
        <p:spPr bwMode="auto">
          <a:xfrm>
            <a:off x="4589128"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7" name="Oval 66">
            <a:extLst>
              <a:ext uri="{FF2B5EF4-FFF2-40B4-BE49-F238E27FC236}">
                <a16:creationId xmlns:a16="http://schemas.microsoft.com/office/drawing/2014/main" id="{A01D50E5-A261-BFA3-35CF-9019AD4E18A0}"/>
              </a:ext>
            </a:extLst>
          </p:cNvPr>
          <p:cNvSpPr/>
          <p:nvPr/>
        </p:nvSpPr>
        <p:spPr>
          <a:xfrm>
            <a:off x="5307213"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8" name="Oval 67">
            <a:extLst>
              <a:ext uri="{FF2B5EF4-FFF2-40B4-BE49-F238E27FC236}">
                <a16:creationId xmlns:a16="http://schemas.microsoft.com/office/drawing/2014/main" id="{BAEBE15E-6B04-6844-A037-76C2026E815D}"/>
              </a:ext>
            </a:extLst>
          </p:cNvPr>
          <p:cNvSpPr/>
          <p:nvPr/>
        </p:nvSpPr>
        <p:spPr>
          <a:xfrm>
            <a:off x="4987751"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69" name="Oval 68">
            <a:extLst>
              <a:ext uri="{FF2B5EF4-FFF2-40B4-BE49-F238E27FC236}">
                <a16:creationId xmlns:a16="http://schemas.microsoft.com/office/drawing/2014/main" id="{6C787AD6-C406-523E-57D0-D4F75E5DA003}"/>
              </a:ext>
            </a:extLst>
          </p:cNvPr>
          <p:cNvSpPr/>
          <p:nvPr/>
        </p:nvSpPr>
        <p:spPr>
          <a:xfrm>
            <a:off x="4695533"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0" name="Oval 69">
            <a:extLst>
              <a:ext uri="{FF2B5EF4-FFF2-40B4-BE49-F238E27FC236}">
                <a16:creationId xmlns:a16="http://schemas.microsoft.com/office/drawing/2014/main" id="{1125D5D6-D142-001B-FCC3-015E61713C59}"/>
              </a:ext>
            </a:extLst>
          </p:cNvPr>
          <p:cNvSpPr/>
          <p:nvPr/>
        </p:nvSpPr>
        <p:spPr>
          <a:xfrm>
            <a:off x="5307213"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1" name="Oval 70">
            <a:extLst>
              <a:ext uri="{FF2B5EF4-FFF2-40B4-BE49-F238E27FC236}">
                <a16:creationId xmlns:a16="http://schemas.microsoft.com/office/drawing/2014/main" id="{5A18F2C7-3FCF-0891-C6D5-48DD3A2065BD}"/>
              </a:ext>
            </a:extLst>
          </p:cNvPr>
          <p:cNvSpPr/>
          <p:nvPr/>
        </p:nvSpPr>
        <p:spPr>
          <a:xfrm>
            <a:off x="4694601"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2" name="AutoShape 10">
            <a:extLst>
              <a:ext uri="{FF2B5EF4-FFF2-40B4-BE49-F238E27FC236}">
                <a16:creationId xmlns:a16="http://schemas.microsoft.com/office/drawing/2014/main" id="{484E4EBE-C1AD-E1E7-E8CA-F462FF9B585F}"/>
              </a:ext>
            </a:extLst>
          </p:cNvPr>
          <p:cNvSpPr>
            <a:spLocks noChangeArrowheads="1"/>
          </p:cNvSpPr>
          <p:nvPr/>
        </p:nvSpPr>
        <p:spPr bwMode="auto">
          <a:xfrm>
            <a:off x="5685341" y="4136878"/>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3" name="Oval 72">
            <a:extLst>
              <a:ext uri="{FF2B5EF4-FFF2-40B4-BE49-F238E27FC236}">
                <a16:creationId xmlns:a16="http://schemas.microsoft.com/office/drawing/2014/main" id="{0146D76D-CD98-D9C7-AB3B-7AA1F6DA565E}"/>
              </a:ext>
            </a:extLst>
          </p:cNvPr>
          <p:cNvSpPr/>
          <p:nvPr/>
        </p:nvSpPr>
        <p:spPr>
          <a:xfrm>
            <a:off x="6403425" y="4227288"/>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4" name="Oval 73">
            <a:extLst>
              <a:ext uri="{FF2B5EF4-FFF2-40B4-BE49-F238E27FC236}">
                <a16:creationId xmlns:a16="http://schemas.microsoft.com/office/drawing/2014/main" id="{0F7684E4-B62B-BAF8-A237-7548AC80F60F}"/>
              </a:ext>
            </a:extLst>
          </p:cNvPr>
          <p:cNvSpPr/>
          <p:nvPr/>
        </p:nvSpPr>
        <p:spPr>
          <a:xfrm>
            <a:off x="6083963" y="451269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5" name="Oval 74">
            <a:extLst>
              <a:ext uri="{FF2B5EF4-FFF2-40B4-BE49-F238E27FC236}">
                <a16:creationId xmlns:a16="http://schemas.microsoft.com/office/drawing/2014/main" id="{7992DE2B-24E6-7C1D-1080-BB63C01FF9D1}"/>
              </a:ext>
            </a:extLst>
          </p:cNvPr>
          <p:cNvSpPr/>
          <p:nvPr/>
        </p:nvSpPr>
        <p:spPr>
          <a:xfrm>
            <a:off x="5791745"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6" name="Oval 75">
            <a:extLst>
              <a:ext uri="{FF2B5EF4-FFF2-40B4-BE49-F238E27FC236}">
                <a16:creationId xmlns:a16="http://schemas.microsoft.com/office/drawing/2014/main" id="{60066521-3928-DC4A-B28A-565AD4D5C6E6}"/>
              </a:ext>
            </a:extLst>
          </p:cNvPr>
          <p:cNvSpPr/>
          <p:nvPr/>
        </p:nvSpPr>
        <p:spPr>
          <a:xfrm>
            <a:off x="6403425" y="48178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7" name="Oval 76">
            <a:extLst>
              <a:ext uri="{FF2B5EF4-FFF2-40B4-BE49-F238E27FC236}">
                <a16:creationId xmlns:a16="http://schemas.microsoft.com/office/drawing/2014/main" id="{058570FA-2EB4-A805-8EC9-02417D546F8F}"/>
              </a:ext>
            </a:extLst>
          </p:cNvPr>
          <p:cNvSpPr/>
          <p:nvPr/>
        </p:nvSpPr>
        <p:spPr>
          <a:xfrm>
            <a:off x="5790814" y="4817882"/>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79" name="Oval 78">
            <a:extLst>
              <a:ext uri="{FF2B5EF4-FFF2-40B4-BE49-F238E27FC236}">
                <a16:creationId xmlns:a16="http://schemas.microsoft.com/office/drawing/2014/main" id="{F13538BC-7382-F34F-B14F-092E5B0CB393}"/>
              </a:ext>
            </a:extLst>
          </p:cNvPr>
          <p:cNvSpPr/>
          <p:nvPr/>
        </p:nvSpPr>
        <p:spPr>
          <a:xfrm>
            <a:off x="4694601" y="4236477"/>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0" name="Oval 79">
            <a:extLst>
              <a:ext uri="{FF2B5EF4-FFF2-40B4-BE49-F238E27FC236}">
                <a16:creationId xmlns:a16="http://schemas.microsoft.com/office/drawing/2014/main" id="{B62FFA7A-A953-94CB-850D-1A8B91BA4C16}"/>
              </a:ext>
            </a:extLst>
          </p:cNvPr>
          <p:cNvSpPr/>
          <p:nvPr/>
        </p:nvSpPr>
        <p:spPr>
          <a:xfrm>
            <a:off x="4699829" y="4817882"/>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1" name="Oval 80">
            <a:extLst>
              <a:ext uri="{FF2B5EF4-FFF2-40B4-BE49-F238E27FC236}">
                <a16:creationId xmlns:a16="http://schemas.microsoft.com/office/drawing/2014/main" id="{F2A3ADB4-EE14-C93F-B1F9-037214D4609D}"/>
              </a:ext>
            </a:extLst>
          </p:cNvPr>
          <p:cNvSpPr/>
          <p:nvPr/>
        </p:nvSpPr>
        <p:spPr>
          <a:xfrm>
            <a:off x="5307213" y="48178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2" name="Oval 81">
            <a:extLst>
              <a:ext uri="{FF2B5EF4-FFF2-40B4-BE49-F238E27FC236}">
                <a16:creationId xmlns:a16="http://schemas.microsoft.com/office/drawing/2014/main" id="{46DF9480-0678-9EC7-64F9-CABEBD9A0427}"/>
              </a:ext>
            </a:extLst>
          </p:cNvPr>
          <p:cNvSpPr/>
          <p:nvPr/>
        </p:nvSpPr>
        <p:spPr>
          <a:xfrm>
            <a:off x="5305349" y="4232645"/>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3" name="Oval 82">
            <a:extLst>
              <a:ext uri="{FF2B5EF4-FFF2-40B4-BE49-F238E27FC236}">
                <a16:creationId xmlns:a16="http://schemas.microsoft.com/office/drawing/2014/main" id="{85A210A9-DFF9-F881-8A4D-2600A5F06A07}"/>
              </a:ext>
            </a:extLst>
          </p:cNvPr>
          <p:cNvSpPr/>
          <p:nvPr/>
        </p:nvSpPr>
        <p:spPr>
          <a:xfrm>
            <a:off x="5792329" y="4232645"/>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4" name="Oval 83">
            <a:extLst>
              <a:ext uri="{FF2B5EF4-FFF2-40B4-BE49-F238E27FC236}">
                <a16:creationId xmlns:a16="http://schemas.microsoft.com/office/drawing/2014/main" id="{D915EF2C-ABA7-9917-0378-4F3ED8658F43}"/>
              </a:ext>
            </a:extLst>
          </p:cNvPr>
          <p:cNvSpPr/>
          <p:nvPr/>
        </p:nvSpPr>
        <p:spPr>
          <a:xfrm>
            <a:off x="5792329" y="48232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85" name="Oval 84">
            <a:extLst>
              <a:ext uri="{FF2B5EF4-FFF2-40B4-BE49-F238E27FC236}">
                <a16:creationId xmlns:a16="http://schemas.microsoft.com/office/drawing/2014/main" id="{B80C562C-C0DE-8C69-83CA-921074102F2C}"/>
              </a:ext>
            </a:extLst>
          </p:cNvPr>
          <p:cNvSpPr/>
          <p:nvPr/>
        </p:nvSpPr>
        <p:spPr>
          <a:xfrm>
            <a:off x="5792329" y="481875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6" name="Oval 85">
            <a:extLst>
              <a:ext uri="{FF2B5EF4-FFF2-40B4-BE49-F238E27FC236}">
                <a16:creationId xmlns:a16="http://schemas.microsoft.com/office/drawing/2014/main" id="{F883C5D2-F267-7AD7-79A2-AAC16FC3E8DD}"/>
              </a:ext>
            </a:extLst>
          </p:cNvPr>
          <p:cNvSpPr/>
          <p:nvPr/>
        </p:nvSpPr>
        <p:spPr>
          <a:xfrm>
            <a:off x="5790465" y="4236208"/>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87" name="Picture 86">
            <a:extLst>
              <a:ext uri="{FF2B5EF4-FFF2-40B4-BE49-F238E27FC236}">
                <a16:creationId xmlns:a16="http://schemas.microsoft.com/office/drawing/2014/main" id="{2A3EA063-73F5-B5F3-3507-60C6E2DFE953}"/>
              </a:ext>
            </a:extLst>
          </p:cNvPr>
          <p:cNvPicPr>
            <a:picLocks noChangeAspect="1"/>
          </p:cNvPicPr>
          <p:nvPr/>
        </p:nvPicPr>
        <p:blipFill>
          <a:blip r:embed="rId3"/>
          <a:stretch>
            <a:fillRect/>
          </a:stretch>
        </p:blipFill>
        <p:spPr>
          <a:xfrm rot="10800000">
            <a:off x="7085902" y="2798315"/>
            <a:ext cx="2214155" cy="1062955"/>
          </a:xfrm>
          <a:prstGeom prst="rect">
            <a:avLst/>
          </a:prstGeom>
        </p:spPr>
      </p:pic>
      <p:grpSp>
        <p:nvGrpSpPr>
          <p:cNvPr id="111" name="Group 110">
            <a:extLst>
              <a:ext uri="{FF2B5EF4-FFF2-40B4-BE49-F238E27FC236}">
                <a16:creationId xmlns:a16="http://schemas.microsoft.com/office/drawing/2014/main" id="{BFF49C89-2986-4981-6706-DCB184930171}"/>
              </a:ext>
            </a:extLst>
          </p:cNvPr>
          <p:cNvGrpSpPr/>
          <p:nvPr/>
        </p:nvGrpSpPr>
        <p:grpSpPr>
          <a:xfrm>
            <a:off x="7107632" y="4125851"/>
            <a:ext cx="2192425" cy="1041264"/>
            <a:chOff x="7180175" y="4075272"/>
            <a:chExt cx="2192425" cy="1041264"/>
          </a:xfrm>
        </p:grpSpPr>
        <p:sp>
          <p:nvSpPr>
            <p:cNvPr id="88" name="AutoShape 10">
              <a:extLst>
                <a:ext uri="{FF2B5EF4-FFF2-40B4-BE49-F238E27FC236}">
                  <a16:creationId xmlns:a16="http://schemas.microsoft.com/office/drawing/2014/main" id="{5129C934-F235-82D5-4D7D-D44BE36EDC22}"/>
                </a:ext>
              </a:extLst>
            </p:cNvPr>
            <p:cNvSpPr>
              <a:spLocks noChangeArrowheads="1"/>
            </p:cNvSpPr>
            <p:nvPr/>
          </p:nvSpPr>
          <p:spPr bwMode="auto">
            <a:xfrm>
              <a:off x="7180175" y="4075272"/>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9" name="Oval 88">
              <a:extLst>
                <a:ext uri="{FF2B5EF4-FFF2-40B4-BE49-F238E27FC236}">
                  <a16:creationId xmlns:a16="http://schemas.microsoft.com/office/drawing/2014/main" id="{02A77E15-703F-6193-E26E-4DAA4B341EC2}"/>
                </a:ext>
              </a:extLst>
            </p:cNvPr>
            <p:cNvSpPr/>
            <p:nvPr/>
          </p:nvSpPr>
          <p:spPr>
            <a:xfrm>
              <a:off x="7898260" y="41656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0" name="Oval 89">
              <a:extLst>
                <a:ext uri="{FF2B5EF4-FFF2-40B4-BE49-F238E27FC236}">
                  <a16:creationId xmlns:a16="http://schemas.microsoft.com/office/drawing/2014/main" id="{3F27E4B8-381D-2677-E4A6-DBEC5F9E2AD6}"/>
                </a:ext>
              </a:extLst>
            </p:cNvPr>
            <p:cNvSpPr/>
            <p:nvPr/>
          </p:nvSpPr>
          <p:spPr>
            <a:xfrm>
              <a:off x="7578798" y="445108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1" name="Oval 90">
              <a:extLst>
                <a:ext uri="{FF2B5EF4-FFF2-40B4-BE49-F238E27FC236}">
                  <a16:creationId xmlns:a16="http://schemas.microsoft.com/office/drawing/2014/main" id="{F1B383BD-FA96-B600-A9E6-56E52591CB9F}"/>
                </a:ext>
              </a:extLst>
            </p:cNvPr>
            <p:cNvSpPr/>
            <p:nvPr/>
          </p:nvSpPr>
          <p:spPr>
            <a:xfrm>
              <a:off x="7286580" y="41710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2" name="Oval 91">
              <a:extLst>
                <a:ext uri="{FF2B5EF4-FFF2-40B4-BE49-F238E27FC236}">
                  <a16:creationId xmlns:a16="http://schemas.microsoft.com/office/drawing/2014/main" id="{C6A85C89-F02B-B836-66C6-78A91CD749C5}"/>
                </a:ext>
              </a:extLst>
            </p:cNvPr>
            <p:cNvSpPr/>
            <p:nvPr/>
          </p:nvSpPr>
          <p:spPr>
            <a:xfrm>
              <a:off x="7898260"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3" name="Oval 92">
              <a:extLst>
                <a:ext uri="{FF2B5EF4-FFF2-40B4-BE49-F238E27FC236}">
                  <a16:creationId xmlns:a16="http://schemas.microsoft.com/office/drawing/2014/main" id="{E5EF6094-8B48-3737-B6B9-F3F9162763BD}"/>
                </a:ext>
              </a:extLst>
            </p:cNvPr>
            <p:cNvSpPr/>
            <p:nvPr/>
          </p:nvSpPr>
          <p:spPr>
            <a:xfrm>
              <a:off x="7285648"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4" name="AutoShape 10">
              <a:extLst>
                <a:ext uri="{FF2B5EF4-FFF2-40B4-BE49-F238E27FC236}">
                  <a16:creationId xmlns:a16="http://schemas.microsoft.com/office/drawing/2014/main" id="{45C20024-0A3F-9979-9C64-740D8DA32FA4}"/>
                </a:ext>
              </a:extLst>
            </p:cNvPr>
            <p:cNvSpPr>
              <a:spLocks noChangeArrowheads="1"/>
            </p:cNvSpPr>
            <p:nvPr/>
          </p:nvSpPr>
          <p:spPr bwMode="auto">
            <a:xfrm>
              <a:off x="8276388" y="4075272"/>
              <a:ext cx="1096212" cy="1041264"/>
            </a:xfrm>
            <a:prstGeom prst="rect">
              <a:avLst/>
            </a:prstGeom>
            <a:solidFill>
              <a:srgbClr val="F3F3F3"/>
            </a:solidFill>
            <a:ln w="28575" algn="ctr">
              <a:solidFill>
                <a:schemeClr val="tx1">
                  <a:lumMod val="65000"/>
                  <a:lumOff val="35000"/>
                </a:schemeClr>
              </a:solidFill>
              <a:round/>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5" name="Oval 94">
              <a:extLst>
                <a:ext uri="{FF2B5EF4-FFF2-40B4-BE49-F238E27FC236}">
                  <a16:creationId xmlns:a16="http://schemas.microsoft.com/office/drawing/2014/main" id="{01CB0AE4-5AC8-2238-2BFE-840B29E2C324}"/>
                </a:ext>
              </a:extLst>
            </p:cNvPr>
            <p:cNvSpPr/>
            <p:nvPr/>
          </p:nvSpPr>
          <p:spPr>
            <a:xfrm>
              <a:off x="8994472" y="4165683"/>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6" name="Oval 95">
              <a:extLst>
                <a:ext uri="{FF2B5EF4-FFF2-40B4-BE49-F238E27FC236}">
                  <a16:creationId xmlns:a16="http://schemas.microsoft.com/office/drawing/2014/main" id="{403E0947-D494-7D81-2C35-A8F6E39C3CF2}"/>
                </a:ext>
              </a:extLst>
            </p:cNvPr>
            <p:cNvSpPr/>
            <p:nvPr/>
          </p:nvSpPr>
          <p:spPr>
            <a:xfrm>
              <a:off x="8675010" y="4451086"/>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7" name="Oval 96">
              <a:extLst>
                <a:ext uri="{FF2B5EF4-FFF2-40B4-BE49-F238E27FC236}">
                  <a16:creationId xmlns:a16="http://schemas.microsoft.com/office/drawing/2014/main" id="{D1F91D1B-C541-AFFE-3861-5EBF51F0078E}"/>
                </a:ext>
              </a:extLst>
            </p:cNvPr>
            <p:cNvSpPr/>
            <p:nvPr/>
          </p:nvSpPr>
          <p:spPr>
            <a:xfrm>
              <a:off x="8382792" y="41710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8" name="Oval 97">
              <a:extLst>
                <a:ext uri="{FF2B5EF4-FFF2-40B4-BE49-F238E27FC236}">
                  <a16:creationId xmlns:a16="http://schemas.microsoft.com/office/drawing/2014/main" id="{CB1EBF30-B180-0230-C5D0-2C2B7DDD76B8}"/>
                </a:ext>
              </a:extLst>
            </p:cNvPr>
            <p:cNvSpPr/>
            <p:nvPr/>
          </p:nvSpPr>
          <p:spPr>
            <a:xfrm>
              <a:off x="8994472"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99" name="Oval 98">
              <a:extLst>
                <a:ext uri="{FF2B5EF4-FFF2-40B4-BE49-F238E27FC236}">
                  <a16:creationId xmlns:a16="http://schemas.microsoft.com/office/drawing/2014/main" id="{91B2CA30-964E-AA6F-D632-F05CDF9DEF62}"/>
                </a:ext>
              </a:extLst>
            </p:cNvPr>
            <p:cNvSpPr/>
            <p:nvPr/>
          </p:nvSpPr>
          <p:spPr>
            <a:xfrm>
              <a:off x="8381861" y="4756277"/>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0" name="Oval 99">
              <a:extLst>
                <a:ext uri="{FF2B5EF4-FFF2-40B4-BE49-F238E27FC236}">
                  <a16:creationId xmlns:a16="http://schemas.microsoft.com/office/drawing/2014/main" id="{FF1455D8-6D7D-1E36-800C-F795DBCB24B1}"/>
                </a:ext>
              </a:extLst>
            </p:cNvPr>
            <p:cNvSpPr/>
            <p:nvPr/>
          </p:nvSpPr>
          <p:spPr>
            <a:xfrm>
              <a:off x="8994471" y="4165683"/>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1" name="Oval 100">
              <a:extLst>
                <a:ext uri="{FF2B5EF4-FFF2-40B4-BE49-F238E27FC236}">
                  <a16:creationId xmlns:a16="http://schemas.microsoft.com/office/drawing/2014/main" id="{EAEF4877-676A-3CE5-CE59-D1BF2AD7650D}"/>
                </a:ext>
              </a:extLst>
            </p:cNvPr>
            <p:cNvSpPr/>
            <p:nvPr/>
          </p:nvSpPr>
          <p:spPr>
            <a:xfrm>
              <a:off x="7285648" y="4174872"/>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2" name="Oval 101">
              <a:extLst>
                <a:ext uri="{FF2B5EF4-FFF2-40B4-BE49-F238E27FC236}">
                  <a16:creationId xmlns:a16="http://schemas.microsoft.com/office/drawing/2014/main" id="{2D73341D-8493-D0F7-112B-1DFD6EB53A67}"/>
                </a:ext>
              </a:extLst>
            </p:cNvPr>
            <p:cNvSpPr/>
            <p:nvPr/>
          </p:nvSpPr>
          <p:spPr>
            <a:xfrm>
              <a:off x="7290876" y="4756277"/>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3" name="Oval 102">
              <a:extLst>
                <a:ext uri="{FF2B5EF4-FFF2-40B4-BE49-F238E27FC236}">
                  <a16:creationId xmlns:a16="http://schemas.microsoft.com/office/drawing/2014/main" id="{788529C8-4A5D-022E-E00F-14096C03EED4}"/>
                </a:ext>
              </a:extLst>
            </p:cNvPr>
            <p:cNvSpPr/>
            <p:nvPr/>
          </p:nvSpPr>
          <p:spPr>
            <a:xfrm>
              <a:off x="7898260" y="4756277"/>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4" name="Oval 103">
              <a:extLst>
                <a:ext uri="{FF2B5EF4-FFF2-40B4-BE49-F238E27FC236}">
                  <a16:creationId xmlns:a16="http://schemas.microsoft.com/office/drawing/2014/main" id="{8B605388-C623-8817-ADFE-18D4D9CEC368}"/>
                </a:ext>
              </a:extLst>
            </p:cNvPr>
            <p:cNvSpPr/>
            <p:nvPr/>
          </p:nvSpPr>
          <p:spPr>
            <a:xfrm>
              <a:off x="7896396" y="417104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5" name="Oval 104">
              <a:extLst>
                <a:ext uri="{FF2B5EF4-FFF2-40B4-BE49-F238E27FC236}">
                  <a16:creationId xmlns:a16="http://schemas.microsoft.com/office/drawing/2014/main" id="{06C82D98-D1E5-6FB2-A8BF-2B6CCA9E11D6}"/>
                </a:ext>
              </a:extLst>
            </p:cNvPr>
            <p:cNvSpPr/>
            <p:nvPr/>
          </p:nvSpPr>
          <p:spPr>
            <a:xfrm>
              <a:off x="8383376" y="4171040"/>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6" name="Oval 105">
              <a:extLst>
                <a:ext uri="{FF2B5EF4-FFF2-40B4-BE49-F238E27FC236}">
                  <a16:creationId xmlns:a16="http://schemas.microsoft.com/office/drawing/2014/main" id="{83D7EFEF-77FE-B34B-47A2-75E85200AE30}"/>
                </a:ext>
              </a:extLst>
            </p:cNvPr>
            <p:cNvSpPr/>
            <p:nvPr/>
          </p:nvSpPr>
          <p:spPr>
            <a:xfrm>
              <a:off x="8383376" y="4761634"/>
              <a:ext cx="293150" cy="293297"/>
            </a:xfrm>
            <a:prstGeom prst="ellipse">
              <a:avLst/>
            </a:prstGeom>
            <a:solidFill>
              <a:schemeClr val="bg1"/>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solidFill>
                    <a:prstClr val="white"/>
                  </a:solidFill>
                </a:ln>
                <a:solidFill>
                  <a:prstClr val="white"/>
                </a:solidFill>
                <a:effectLst/>
                <a:uLnTx/>
                <a:uFillTx/>
                <a:latin typeface="Calibri" panose="020F0502020204030204"/>
                <a:ea typeface="+mn-ea"/>
                <a:cs typeface="+mn-cs"/>
              </a:endParaRPr>
            </a:p>
          </p:txBody>
        </p:sp>
        <p:sp>
          <p:nvSpPr>
            <p:cNvPr id="107" name="Oval 106">
              <a:extLst>
                <a:ext uri="{FF2B5EF4-FFF2-40B4-BE49-F238E27FC236}">
                  <a16:creationId xmlns:a16="http://schemas.microsoft.com/office/drawing/2014/main" id="{DC047E9A-AA63-EFA4-47E5-EC0DACE3B14C}"/>
                </a:ext>
              </a:extLst>
            </p:cNvPr>
            <p:cNvSpPr/>
            <p:nvPr/>
          </p:nvSpPr>
          <p:spPr>
            <a:xfrm>
              <a:off x="8383376" y="4757145"/>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8" name="Oval 107">
              <a:extLst>
                <a:ext uri="{FF2B5EF4-FFF2-40B4-BE49-F238E27FC236}">
                  <a16:creationId xmlns:a16="http://schemas.microsoft.com/office/drawing/2014/main" id="{0DB11319-0647-36A5-1DC1-515CC7063A49}"/>
                </a:ext>
              </a:extLst>
            </p:cNvPr>
            <p:cNvSpPr/>
            <p:nvPr/>
          </p:nvSpPr>
          <p:spPr>
            <a:xfrm>
              <a:off x="8381512" y="4171040"/>
              <a:ext cx="293150" cy="293297"/>
            </a:xfrm>
            <a:prstGeom prst="ellipse">
              <a:avLst/>
            </a:prstGeom>
            <a:solidFill>
              <a:srgbClr val="FFC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09" name="Oval 108">
            <a:extLst>
              <a:ext uri="{FF2B5EF4-FFF2-40B4-BE49-F238E27FC236}">
                <a16:creationId xmlns:a16="http://schemas.microsoft.com/office/drawing/2014/main" id="{25345252-B9BC-9C51-FF40-65E125410F37}"/>
              </a:ext>
            </a:extLst>
          </p:cNvPr>
          <p:cNvSpPr/>
          <p:nvPr/>
        </p:nvSpPr>
        <p:spPr>
          <a:xfrm>
            <a:off x="3715461" y="4818750"/>
            <a:ext cx="293150" cy="293297"/>
          </a:xfrm>
          <a:prstGeom prst="ellipse">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2" name="TextBox 111">
            <a:extLst>
              <a:ext uri="{FF2B5EF4-FFF2-40B4-BE49-F238E27FC236}">
                <a16:creationId xmlns:a16="http://schemas.microsoft.com/office/drawing/2014/main" id="{DD4744A4-6563-560F-E418-EE94235D6723}"/>
              </a:ext>
            </a:extLst>
          </p:cNvPr>
          <p:cNvSpPr txBox="1"/>
          <p:nvPr/>
        </p:nvSpPr>
        <p:spPr>
          <a:xfrm>
            <a:off x="255891" y="6336377"/>
            <a:ext cx="2000958" cy="369332"/>
          </a:xfrm>
          <a:prstGeom prst="rect">
            <a:avLst/>
          </a:prstGeom>
          <a:noFill/>
        </p:spPr>
        <p:txBody>
          <a:bodyPr wrap="square" rtlCol="0">
            <a:spAutoFit/>
          </a:bodyPr>
          <a:lstStyle/>
          <a:p>
            <a:r>
              <a:rPr lang="en-GB" dirty="0"/>
              <a:t>Week 5</a:t>
            </a:r>
          </a:p>
        </p:txBody>
      </p:sp>
    </p:spTree>
    <p:extLst>
      <p:ext uri="{BB962C8B-B14F-4D97-AF65-F5344CB8AC3E}">
        <p14:creationId xmlns:p14="http://schemas.microsoft.com/office/powerpoint/2010/main" val="140873003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527F5-37F2-15D8-0ABD-4A4467D66893}"/>
              </a:ext>
            </a:extLst>
          </p:cNvPr>
          <p:cNvSpPr>
            <a:spLocks noGrp="1"/>
          </p:cNvSpPr>
          <p:nvPr>
            <p:ph type="title"/>
          </p:nvPr>
        </p:nvSpPr>
        <p:spPr>
          <a:xfrm>
            <a:off x="601035" y="430661"/>
            <a:ext cx="10972800" cy="636140"/>
          </a:xfrm>
        </p:spPr>
        <p:txBody>
          <a:bodyPr/>
          <a:lstStyle/>
          <a:p>
            <a:r>
              <a:rPr lang="en-GB" dirty="0"/>
              <a:t>Home Learning</a:t>
            </a:r>
          </a:p>
        </p:txBody>
      </p:sp>
      <p:sp>
        <p:nvSpPr>
          <p:cNvPr id="3" name="TextBox 2">
            <a:extLst>
              <a:ext uri="{FF2B5EF4-FFF2-40B4-BE49-F238E27FC236}">
                <a16:creationId xmlns:a16="http://schemas.microsoft.com/office/drawing/2014/main" id="{ED132403-B47D-C526-E72F-37B2088B1A66}"/>
              </a:ext>
            </a:extLst>
          </p:cNvPr>
          <p:cNvSpPr txBox="1"/>
          <p:nvPr/>
        </p:nvSpPr>
        <p:spPr>
          <a:xfrm>
            <a:off x="740882" y="1574800"/>
            <a:ext cx="10710235" cy="830997"/>
          </a:xfrm>
          <a:prstGeom prst="rect">
            <a:avLst/>
          </a:prstGeom>
          <a:noFill/>
        </p:spPr>
        <p:txBody>
          <a:bodyPr wrap="square" rtlCol="0">
            <a:spAutoFit/>
          </a:bodyPr>
          <a:lstStyle/>
          <a:p>
            <a:r>
              <a:rPr lang="en-GB" sz="2400" dirty="0"/>
              <a:t>You are going to take all the activities we made today home with you to practise.</a:t>
            </a:r>
          </a:p>
        </p:txBody>
      </p:sp>
      <p:sp>
        <p:nvSpPr>
          <p:cNvPr id="5" name="TextBox 4">
            <a:extLst>
              <a:ext uri="{FF2B5EF4-FFF2-40B4-BE49-F238E27FC236}">
                <a16:creationId xmlns:a16="http://schemas.microsoft.com/office/drawing/2014/main" id="{47A417E0-A7E6-D1C2-C263-26A55A292100}"/>
              </a:ext>
            </a:extLst>
          </p:cNvPr>
          <p:cNvSpPr txBox="1"/>
          <p:nvPr/>
        </p:nvSpPr>
        <p:spPr>
          <a:xfrm>
            <a:off x="732317" y="2767748"/>
            <a:ext cx="10710235" cy="830997"/>
          </a:xfrm>
          <a:prstGeom prst="rect">
            <a:avLst/>
          </a:prstGeom>
          <a:noFill/>
        </p:spPr>
        <p:txBody>
          <a:bodyPr wrap="square" rtlCol="0">
            <a:spAutoFit/>
          </a:bodyPr>
          <a:lstStyle/>
          <a:p>
            <a:r>
              <a:rPr lang="en-GB" sz="2400" dirty="0"/>
              <a:t>The home learning for this week is set out on a sheet with instructions. You will receive a new sheet and some new activities each week.</a:t>
            </a:r>
          </a:p>
        </p:txBody>
      </p:sp>
    </p:spTree>
    <p:extLst>
      <p:ext uri="{BB962C8B-B14F-4D97-AF65-F5344CB8AC3E}">
        <p14:creationId xmlns:p14="http://schemas.microsoft.com/office/powerpoint/2010/main" val="22865210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EB93EF-6207-0313-865B-AE5B9F48E40C}"/>
              </a:ext>
            </a:extLst>
          </p:cNvPr>
          <p:cNvPicPr>
            <a:picLocks noChangeAspect="1"/>
          </p:cNvPicPr>
          <p:nvPr/>
        </p:nvPicPr>
        <p:blipFill>
          <a:blip r:embed="rId3"/>
          <a:stretch>
            <a:fillRect/>
          </a:stretch>
        </p:blipFill>
        <p:spPr>
          <a:xfrm>
            <a:off x="3551462" y="179291"/>
            <a:ext cx="4550231" cy="6442084"/>
          </a:xfrm>
          <a:prstGeom prst="rect">
            <a:avLst/>
          </a:prstGeom>
        </p:spPr>
      </p:pic>
      <p:sp>
        <p:nvSpPr>
          <p:cNvPr id="5" name="Rectangle 4">
            <a:extLst>
              <a:ext uri="{FF2B5EF4-FFF2-40B4-BE49-F238E27FC236}">
                <a16:creationId xmlns:a16="http://schemas.microsoft.com/office/drawing/2014/main" id="{697DFC9E-5F8F-54FF-FBBE-30FD93F69F84}"/>
              </a:ext>
            </a:extLst>
          </p:cNvPr>
          <p:cNvSpPr/>
          <p:nvPr/>
        </p:nvSpPr>
        <p:spPr>
          <a:xfrm>
            <a:off x="3551462" y="1193074"/>
            <a:ext cx="2509704" cy="36940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0A560868-2D92-DC0F-A8DA-8434A642DB97}"/>
              </a:ext>
            </a:extLst>
          </p:cNvPr>
          <p:cNvSpPr/>
          <p:nvPr/>
        </p:nvSpPr>
        <p:spPr>
          <a:xfrm>
            <a:off x="6061166" y="1193073"/>
            <a:ext cx="1990725" cy="3694066"/>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C5A45A-C4B4-2E57-7EC4-3560F009A545}"/>
              </a:ext>
            </a:extLst>
          </p:cNvPr>
          <p:cNvSpPr/>
          <p:nvPr/>
        </p:nvSpPr>
        <p:spPr>
          <a:xfrm>
            <a:off x="3553912" y="4887139"/>
            <a:ext cx="4497979" cy="1722989"/>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44485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xit" presetSubtype="0" fill="hold" grpId="1" nodeType="clickEffect">
                                  <p:stCondLst>
                                    <p:cond delay="0"/>
                                  </p:stCondLst>
                                  <p:childTnLst>
                                    <p:animEffect transition="out" filter="fade">
                                      <p:cBhvr>
                                        <p:cTn id="19" dur="500"/>
                                        <p:tgtEl>
                                          <p:spTgt spid="6"/>
                                        </p:tgtEl>
                                      </p:cBhvr>
                                    </p:animEffect>
                                    <p:set>
                                      <p:cBhvr>
                                        <p:cTn id="20" dur="1" fill="hold">
                                          <p:stCondLst>
                                            <p:cond delay="499"/>
                                          </p:stCondLst>
                                        </p:cTn>
                                        <p:tgtEl>
                                          <p:spTgt spid="6"/>
                                        </p:tgtEl>
                                        <p:attrNameLst>
                                          <p:attrName>style.visibility</p:attrName>
                                        </p:attrNameLst>
                                      </p:cBhvr>
                                      <p:to>
                                        <p:strVal val="hidden"/>
                                      </p:to>
                                    </p:set>
                                  </p:childTnLst>
                                </p:cTn>
                              </p:par>
                              <p:par>
                                <p:cTn id="21" presetID="10"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grpId="1" nodeType="clickEffect">
                                  <p:stCondLst>
                                    <p:cond delay="0"/>
                                  </p:stCondLst>
                                  <p:childTnLst>
                                    <p:animEffect transition="out" filter="fade">
                                      <p:cBhvr>
                                        <p:cTn id="27" dur="500"/>
                                        <p:tgtEl>
                                          <p:spTgt spid="7"/>
                                        </p:tgtEl>
                                      </p:cBhvr>
                                    </p:animEffect>
                                    <p:set>
                                      <p:cBhvr>
                                        <p:cTn id="28"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6041B42-9090-FAA8-1A64-8BB2DF51FAC7}"/>
              </a:ext>
            </a:extLst>
          </p:cNvPr>
          <p:cNvPicPr>
            <a:picLocks noChangeAspect="1"/>
          </p:cNvPicPr>
          <p:nvPr/>
        </p:nvPicPr>
        <p:blipFill>
          <a:blip r:embed="rId3"/>
          <a:stretch>
            <a:fillRect/>
          </a:stretch>
        </p:blipFill>
        <p:spPr>
          <a:xfrm>
            <a:off x="3147556" y="174826"/>
            <a:ext cx="4803960" cy="6508348"/>
          </a:xfrm>
          <a:prstGeom prst="rect">
            <a:avLst/>
          </a:prstGeom>
        </p:spPr>
      </p:pic>
      <p:sp>
        <p:nvSpPr>
          <p:cNvPr id="5" name="TextBox 4">
            <a:extLst>
              <a:ext uri="{FF2B5EF4-FFF2-40B4-BE49-F238E27FC236}">
                <a16:creationId xmlns:a16="http://schemas.microsoft.com/office/drawing/2014/main" id="{EE08ED8C-793E-4530-ED57-FE57B455C709}"/>
              </a:ext>
            </a:extLst>
          </p:cNvPr>
          <p:cNvSpPr txBox="1"/>
          <p:nvPr/>
        </p:nvSpPr>
        <p:spPr>
          <a:xfrm>
            <a:off x="6096000" y="2327341"/>
            <a:ext cx="1449390" cy="600164"/>
          </a:xfrm>
          <a:prstGeom prst="rect">
            <a:avLst/>
          </a:prstGeom>
          <a:noFill/>
        </p:spPr>
        <p:txBody>
          <a:bodyPr wrap="square" rtlCol="0">
            <a:spAutoFit/>
          </a:bodyPr>
          <a:lstStyle/>
          <a:p>
            <a:r>
              <a:rPr lang="en-GB" sz="1100" b="1" dirty="0">
                <a:latin typeface="Bradley Hand ITC" panose="03070402050302030203" pitchFamily="66" charset="0"/>
              </a:rPr>
              <a:t>Played with dad. Sam was able to say see all the parts of 7.</a:t>
            </a:r>
          </a:p>
        </p:txBody>
      </p:sp>
      <p:sp>
        <p:nvSpPr>
          <p:cNvPr id="6" name="Oval 5">
            <a:extLst>
              <a:ext uri="{FF2B5EF4-FFF2-40B4-BE49-F238E27FC236}">
                <a16:creationId xmlns:a16="http://schemas.microsoft.com/office/drawing/2014/main" id="{A7A554E4-B3F8-1DA5-5806-FB95F6C52580}"/>
              </a:ext>
            </a:extLst>
          </p:cNvPr>
          <p:cNvSpPr/>
          <p:nvPr/>
        </p:nvSpPr>
        <p:spPr>
          <a:xfrm>
            <a:off x="3729445" y="5991497"/>
            <a:ext cx="476795" cy="513806"/>
          </a:xfrm>
          <a:prstGeom prst="ellipse">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60EE386F-4651-FB8A-D4BE-94C6B51990AB}"/>
              </a:ext>
            </a:extLst>
          </p:cNvPr>
          <p:cNvSpPr/>
          <p:nvPr/>
        </p:nvSpPr>
        <p:spPr>
          <a:xfrm>
            <a:off x="5969254" y="2327341"/>
            <a:ext cx="1824801" cy="600164"/>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4556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9BCF7-CC57-FF14-ABE6-A33A9533140F}"/>
              </a:ext>
            </a:extLst>
          </p:cNvPr>
          <p:cNvSpPr>
            <a:spLocks noGrp="1"/>
          </p:cNvSpPr>
          <p:nvPr>
            <p:ph type="title"/>
          </p:nvPr>
        </p:nvSpPr>
        <p:spPr/>
        <p:txBody>
          <a:bodyPr/>
          <a:lstStyle/>
          <a:p>
            <a:r>
              <a:rPr lang="en-GB" dirty="0"/>
              <a:t>References:</a:t>
            </a:r>
          </a:p>
        </p:txBody>
      </p:sp>
      <p:sp>
        <p:nvSpPr>
          <p:cNvPr id="7" name="TextBox 6">
            <a:extLst>
              <a:ext uri="{FF2B5EF4-FFF2-40B4-BE49-F238E27FC236}">
                <a16:creationId xmlns:a16="http://schemas.microsoft.com/office/drawing/2014/main" id="{560F9BF5-5248-78E9-6C3F-C5A9D11E5450}"/>
              </a:ext>
            </a:extLst>
          </p:cNvPr>
          <p:cNvSpPr txBox="1"/>
          <p:nvPr/>
        </p:nvSpPr>
        <p:spPr>
          <a:xfrm>
            <a:off x="685800" y="1412777"/>
            <a:ext cx="10702636"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Department for Education: Development Matters (2023) Available at: </a:t>
            </a:r>
            <a:r>
              <a:rPr kumimoji="0" lang="en-GB" sz="2000" b="0" i="0" u="none" strike="noStrike" kern="1200" cap="none" spc="0" normalizeH="0" baseline="0" noProof="0" dirty="0">
                <a:ln>
                  <a:noFill/>
                </a:ln>
                <a:solidFill>
                  <a:srgbClr val="000000"/>
                </a:solidFill>
                <a:effectLst/>
                <a:uLnTx/>
                <a:uFillTx/>
                <a:latin typeface="Arial"/>
                <a:ea typeface="+mn-ea"/>
                <a:cs typeface="+mn-cs"/>
                <a:hlinkClick r:id="rId2"/>
              </a:rPr>
              <a:t>Development Matters - GOV.UK (www.gov.uk)</a:t>
            </a:r>
            <a:r>
              <a:rPr kumimoji="0" lang="en-GB" sz="2000" b="0" i="0" u="none" strike="noStrike" kern="1200" cap="none" spc="0" normalizeH="0" baseline="0" noProof="0" dirty="0">
                <a:ln>
                  <a:noFill/>
                </a:ln>
                <a:solidFill>
                  <a:srgbClr val="000000"/>
                </a:solidFill>
                <a:effectLst/>
                <a:uLnTx/>
                <a:uFillTx/>
                <a:latin typeface="Arial"/>
                <a:ea typeface="+mn-ea"/>
                <a:cs typeface="+mn-cs"/>
              </a:rPr>
              <a:t> </a:t>
            </a:r>
            <a:r>
              <a:rPr kumimoji="0" lang="en-GB" sz="2000" b="0" i="0" u="none" strike="noStrike" kern="1200" cap="none" spc="0" normalizeH="0" baseline="0" noProof="0" dirty="0">
                <a:ln>
                  <a:noFill/>
                </a:ln>
                <a:solidFill>
                  <a:srgbClr val="000000">
                    <a:lumMod val="65000"/>
                    <a:lumOff val="35000"/>
                  </a:srgbClr>
                </a:solidFill>
                <a:effectLst/>
                <a:uLnTx/>
                <a:uFillTx/>
                <a:latin typeface="Arial"/>
                <a:ea typeface="+mn-ea"/>
                <a:cs typeface="+mn-cs"/>
              </a:rPr>
              <a:t>(Accessed 27-09-23)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585858"/>
              </a:solidFill>
              <a:effectLst/>
              <a:uLnTx/>
              <a:uFillTx/>
              <a:latin typeface="Arial"/>
              <a:ea typeface="+mn-ea"/>
              <a:cs typeface="+mn-cs"/>
            </a:endParaRPr>
          </a:p>
        </p:txBody>
      </p:sp>
    </p:spTree>
    <p:extLst>
      <p:ext uri="{BB962C8B-B14F-4D97-AF65-F5344CB8AC3E}">
        <p14:creationId xmlns:p14="http://schemas.microsoft.com/office/powerpoint/2010/main" val="23707378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DFBC8E4-C229-4B45-854D-879850523899}"/>
              </a:ext>
            </a:extLst>
          </p:cNvPr>
          <p:cNvSpPr>
            <a:spLocks noGrp="1"/>
          </p:cNvSpPr>
          <p:nvPr>
            <p:ph type="ctrTitle"/>
          </p:nvPr>
        </p:nvSpPr>
        <p:spPr>
          <a:xfrm>
            <a:off x="402672" y="485062"/>
            <a:ext cx="6437173" cy="648071"/>
          </a:xfrm>
        </p:spPr>
        <p:txBody>
          <a:bodyPr>
            <a:normAutofit/>
          </a:bodyPr>
          <a:lstStyle/>
          <a:p>
            <a:r>
              <a:rPr lang="en-US" dirty="0">
                <a:latin typeface="Arial"/>
                <a:cs typeface="Arial"/>
              </a:rPr>
              <a:t>Thank you!</a:t>
            </a:r>
            <a:endParaRPr lang="en-US" dirty="0"/>
          </a:p>
        </p:txBody>
      </p:sp>
    </p:spTree>
    <p:extLst>
      <p:ext uri="{BB962C8B-B14F-4D97-AF65-F5344CB8AC3E}">
        <p14:creationId xmlns:p14="http://schemas.microsoft.com/office/powerpoint/2010/main" val="4268529798"/>
      </p:ext>
    </p:extLst>
  </p:cSld>
  <p:clrMapOvr>
    <a:masterClrMapping/>
  </p:clrMapOvr>
</p:sld>
</file>

<file path=ppt/theme/theme1.xml><?xml version="1.0" encoding="utf-8"?>
<a:theme xmlns:a="http://schemas.openxmlformats.org/drawingml/2006/main" name="Custom Design">
  <a:themeElements>
    <a:clrScheme name="Custom 7">
      <a:dk1>
        <a:srgbClr val="585858"/>
      </a:dk1>
      <a:lt1>
        <a:srgbClr val="FFFFFF"/>
      </a:lt1>
      <a:dk2>
        <a:srgbClr val="006666"/>
      </a:dk2>
      <a:lt2>
        <a:srgbClr val="5F5F5F"/>
      </a:lt2>
      <a:accent1>
        <a:srgbClr val="585858"/>
      </a:accent1>
      <a:accent2>
        <a:srgbClr val="99CCCC"/>
      </a:accent2>
      <a:accent3>
        <a:srgbClr val="FFFFFF"/>
      </a:accent3>
      <a:accent4>
        <a:srgbClr val="000000"/>
      </a:accent4>
      <a:accent5>
        <a:srgbClr val="ADE2E2"/>
      </a:accent5>
      <a:accent6>
        <a:srgbClr val="8AB9B9"/>
      </a:accent6>
      <a:hlink>
        <a:srgbClr val="00B0F0"/>
      </a:hlink>
      <a:folHlink>
        <a:srgbClr val="B2B2B2"/>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ctem1">
  <a:themeElements>
    <a:clrScheme name="Custom 14">
      <a:dk1>
        <a:srgbClr val="000000"/>
      </a:dk1>
      <a:lt1>
        <a:srgbClr val="FFFFFF"/>
      </a:lt1>
      <a:dk2>
        <a:srgbClr val="327473"/>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fontScheme name="nctem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742950" marR="0" indent="-285750" algn="l" defTabSz="914400" rtl="0" eaLnBrk="1" fontAlgn="base" latinLnBrk="0" hangingPunct="1">
          <a:lnSpc>
            <a:spcPct val="100000"/>
          </a:lnSpc>
          <a:spcBef>
            <a:spcPct val="20000"/>
          </a:spcBef>
          <a:spcAft>
            <a:spcPct val="0"/>
          </a:spcAft>
          <a:buClr>
            <a:srgbClr val="00628C"/>
          </a:buClr>
          <a:buSzTx/>
          <a:buFont typeface="Arial" charset="0"/>
          <a:buChar char="●"/>
          <a:tabLst/>
          <a:defRPr kumimoji="0" lang="en-GB" sz="2800" b="0" i="0" u="none" strike="noStrike" cap="none" normalizeH="0" baseline="0" smtClean="0">
            <a:ln>
              <a:noFill/>
            </a:ln>
            <a:solidFill>
              <a:schemeClr val="tx1"/>
            </a:solidFill>
            <a:effectLst/>
            <a:latin typeface="Arial" charset="0"/>
          </a:defRPr>
        </a:defPPr>
      </a:lstStyle>
    </a:lnDef>
  </a:objectDefaults>
  <a:extraClrSchemeLst>
    <a:extraClrScheme>
      <a:clrScheme name="nctem1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nctem1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nctem1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nctem1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nctem1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nctem1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nctem1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nctem1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nctem1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nctem1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
      <a:clrScheme name="nctem1 11">
        <a:dk1>
          <a:srgbClr val="000000"/>
        </a:dk1>
        <a:lt1>
          <a:srgbClr val="FFFFFF"/>
        </a:lt1>
        <a:dk2>
          <a:srgbClr val="00628C"/>
        </a:dk2>
        <a:lt2>
          <a:srgbClr val="5F5F5F"/>
        </a:lt2>
        <a:accent1>
          <a:srgbClr val="82E6DD"/>
        </a:accent1>
        <a:accent2>
          <a:srgbClr val="C8E2E8"/>
        </a:accent2>
        <a:accent3>
          <a:srgbClr val="FFFFFF"/>
        </a:accent3>
        <a:accent4>
          <a:srgbClr val="000000"/>
        </a:accent4>
        <a:accent5>
          <a:srgbClr val="C1F0EB"/>
        </a:accent5>
        <a:accent6>
          <a:srgbClr val="B5CDD2"/>
        </a:accent6>
        <a:hlink>
          <a:srgbClr val="00628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7e654f4-2070-4fa2-a38e-869b3e0e28f8" xsi:nil="true"/>
    <lcf76f155ced4ddcb4097134ff3c332f xmlns="a9a5d96c-f0ee-408a-ba4f-042d79aa9b2b">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76EB591EAF3E64491BEFA8C7C701229" ma:contentTypeVersion="16" ma:contentTypeDescription="Create a new document." ma:contentTypeScope="" ma:versionID="20515486387c48665144c5c88353ecc4">
  <xsd:schema xmlns:xsd="http://www.w3.org/2001/XMLSchema" xmlns:xs="http://www.w3.org/2001/XMLSchema" xmlns:p="http://schemas.microsoft.com/office/2006/metadata/properties" xmlns:ns2="a9a5d96c-f0ee-408a-ba4f-042d79aa9b2b" xmlns:ns3="47e654f4-2070-4fa2-a38e-869b3e0e28f8" targetNamespace="http://schemas.microsoft.com/office/2006/metadata/properties" ma:root="true" ma:fieldsID="80332fe4ad2649528a289d9c1788af52" ns2:_="" ns3:_="">
    <xsd:import namespace="a9a5d96c-f0ee-408a-ba4f-042d79aa9b2b"/>
    <xsd:import namespace="47e654f4-2070-4fa2-a38e-869b3e0e28f8"/>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MediaServiceSearchPropertie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9a5d96c-f0ee-408a-ba4f-042d79aa9b2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Location" ma:index="15" nillable="true" ma:displayName="Location" ma:indexed="true" ma:internalName="MediaServiceLocation" ma:readOnly="true">
      <xsd:simpleType>
        <xsd:restriction base="dms:Text"/>
      </xsd:simpleType>
    </xsd:element>
    <xsd:element name="MediaServiceSearchProperties" ma:index="16" nillable="true" ma:displayName="MediaServiceSearchProperties" ma:hidden="true" ma:internalName="MediaServiceSearchProperties"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11c1d91-c4e6-4ba7-9c2a-2c26d718dd52"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7e654f4-2070-4fa2-a38e-869b3e0e28f8"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3119f606-aa62-44e7-b1ff-42ccd9b85a6a}" ma:internalName="TaxCatchAll" ma:showField="CatchAllData" ma:web="47e654f4-2070-4fa2-a38e-869b3e0e28f8">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74585F7-9A75-4A00-B56E-F8E6801A19E6}">
  <ds:schemaRefs>
    <ds:schemaRef ds:uri="http://schemas.microsoft.com/office/2006/metadata/properties"/>
    <ds:schemaRef ds:uri="http://schemas.microsoft.com/office/infopath/2007/PartnerControls"/>
    <ds:schemaRef ds:uri="47e654f4-2070-4fa2-a38e-869b3e0e28f8"/>
    <ds:schemaRef ds:uri="a9a5d96c-f0ee-408a-ba4f-042d79aa9b2b"/>
  </ds:schemaRefs>
</ds:datastoreItem>
</file>

<file path=customXml/itemProps2.xml><?xml version="1.0" encoding="utf-8"?>
<ds:datastoreItem xmlns:ds="http://schemas.openxmlformats.org/officeDocument/2006/customXml" ds:itemID="{4DB25045-54CE-43E8-88A3-EDA1F2FF4D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9a5d96c-f0ee-408a-ba4f-042d79aa9b2b"/>
    <ds:schemaRef ds:uri="47e654f4-2070-4fa2-a38e-869b3e0e28f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22A064C-B233-4A78-8128-026AD48EF2E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7596</TotalTime>
  <Words>3840</Words>
  <Application>Microsoft Office PowerPoint</Application>
  <PresentationFormat>Widescreen</PresentationFormat>
  <Paragraphs>314</Paragraphs>
  <Slides>46</Slides>
  <Notes>44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46</vt:i4>
      </vt:variant>
    </vt:vector>
  </HeadingPairs>
  <TitlesOfParts>
    <vt:vector size="53" baseType="lpstr">
      <vt:lpstr>Arial</vt:lpstr>
      <vt:lpstr>Bradley Hand ITC</vt:lpstr>
      <vt:lpstr>Calibri</vt:lpstr>
      <vt:lpstr>Century Gothic</vt:lpstr>
      <vt:lpstr>Myriad Pro</vt:lpstr>
      <vt:lpstr>Custom Design</vt:lpstr>
      <vt:lpstr>nctem1</vt:lpstr>
      <vt:lpstr>Mastering Number at Home  Year 1</vt:lpstr>
      <vt:lpstr>PowerPoint Presentation</vt:lpstr>
      <vt:lpstr>Why work with your child?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Home learning tasks</vt:lpstr>
      <vt:lpstr>Play ‘Drop the counters’</vt:lpstr>
      <vt:lpstr>PowerPoint Presentation</vt:lpstr>
      <vt:lpstr>PowerPoint Presentation</vt:lpstr>
      <vt:lpstr>Play ‘Egg Box 6’ with counters</vt:lpstr>
      <vt:lpstr>PowerPoint Presentation</vt:lpstr>
      <vt:lpstr>Place all counters red side up</vt:lpstr>
      <vt:lpstr>Turn over one counter at a time so you can see the yellow side</vt:lpstr>
      <vt:lpstr>PowerPoint Presentation</vt:lpstr>
      <vt:lpstr>PowerPoint Presentation</vt:lpstr>
      <vt:lpstr>Play ‘Egg Box 6’ with objects</vt:lpstr>
      <vt:lpstr>PowerPoint Presentation</vt:lpstr>
      <vt:lpstr>PowerPoint Presentation</vt:lpstr>
      <vt:lpstr>Find pairs to 6 with dots</vt:lpstr>
      <vt:lpstr>Play: ‘Find pairs to 6’ with dot cards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Subitising – 6 or 7</vt:lpstr>
      <vt:lpstr>Home Learning</vt:lpstr>
      <vt:lpstr>PowerPoint Presentation</vt:lpstr>
      <vt:lpstr>PowerPoint Presentation</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Mastering Number at Home  Year 1</dc:title>
  <dc:creator>Roy Broadfield</dc:creator>
  <cp:lastModifiedBy>Tracy Smith</cp:lastModifiedBy>
  <cp:revision>26</cp:revision>
  <cp:lastPrinted>2025-01-08T11:10:34Z</cp:lastPrinted>
  <dcterms:created xsi:type="dcterms:W3CDTF">2022-08-03T09:59:11Z</dcterms:created>
  <dcterms:modified xsi:type="dcterms:W3CDTF">2026-01-15T10:11:09Z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0x010100C76EB591EAF3E64491BEFA8C7C701229</vt:lpwstr>
  </property>
</Properties>
</file>